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.svg" ContentType="image/svg+xml"/>
  <Override PartName="/ppt/media/image40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2"/>
  </p:notesMasterIdLst>
  <p:handoutMasterIdLst>
    <p:handoutMasterId r:id="rId333"/>
  </p:handoutMasterIdLst>
  <p:sldIdLst>
    <p:sldId id="256" r:id="rId3"/>
    <p:sldId id="267" r:id="rId4"/>
    <p:sldId id="270" r:id="rId5"/>
    <p:sldId id="459" r:id="rId6"/>
    <p:sldId id="457" r:id="rId7"/>
    <p:sldId id="458" r:id="rId8"/>
    <p:sldId id="273" r:id="rId9"/>
    <p:sldId id="1369" r:id="rId10"/>
    <p:sldId id="1370" r:id="rId11"/>
    <p:sldId id="1371" r:id="rId12"/>
    <p:sldId id="1372" r:id="rId13"/>
    <p:sldId id="1373" r:id="rId14"/>
    <p:sldId id="1380" r:id="rId15"/>
    <p:sldId id="1374" r:id="rId16"/>
    <p:sldId id="1376" r:id="rId17"/>
    <p:sldId id="1377" r:id="rId18"/>
    <p:sldId id="1378" r:id="rId19"/>
    <p:sldId id="1375" r:id="rId20"/>
    <p:sldId id="1379" r:id="rId21"/>
    <p:sldId id="1381" r:id="rId22"/>
    <p:sldId id="1382" r:id="rId23"/>
    <p:sldId id="1383" r:id="rId24"/>
    <p:sldId id="276" r:id="rId25"/>
    <p:sldId id="462" r:id="rId26"/>
    <p:sldId id="461" r:id="rId27"/>
    <p:sldId id="465" r:id="rId28"/>
    <p:sldId id="466" r:id="rId29"/>
    <p:sldId id="467" r:id="rId30"/>
    <p:sldId id="468" r:id="rId31"/>
    <p:sldId id="1368" r:id="rId32"/>
    <p:sldId id="263" r:id="rId33"/>
    <p:sldId id="281" r:id="rId34"/>
    <p:sldId id="282" r:id="rId35"/>
    <p:sldId id="283" r:id="rId36"/>
    <p:sldId id="285" r:id="rId37"/>
    <p:sldId id="284" r:id="rId38"/>
    <p:sldId id="287" r:id="rId39"/>
    <p:sldId id="470" r:id="rId40"/>
    <p:sldId id="471" r:id="rId41"/>
    <p:sldId id="476" r:id="rId42"/>
    <p:sldId id="475" r:id="rId43"/>
    <p:sldId id="473" r:id="rId44"/>
    <p:sldId id="474" r:id="rId45"/>
    <p:sldId id="856" r:id="rId46"/>
    <p:sldId id="1384" r:id="rId47"/>
    <p:sldId id="1385" r:id="rId48"/>
    <p:sldId id="477" r:id="rId49"/>
    <p:sldId id="1386" r:id="rId50"/>
    <p:sldId id="1390" r:id="rId51"/>
    <p:sldId id="1387" r:id="rId52"/>
    <p:sldId id="1388" r:id="rId53"/>
    <p:sldId id="1389" r:id="rId54"/>
    <p:sldId id="857" r:id="rId55"/>
    <p:sldId id="1393" r:id="rId56"/>
    <p:sldId id="481" r:id="rId57"/>
    <p:sldId id="1394" r:id="rId58"/>
    <p:sldId id="1395" r:id="rId59"/>
    <p:sldId id="1396" r:id="rId60"/>
    <p:sldId id="1397" r:id="rId61"/>
    <p:sldId id="1391" r:id="rId62"/>
    <p:sldId id="1398" r:id="rId63"/>
    <p:sldId id="1392" r:id="rId64"/>
    <p:sldId id="1399" r:id="rId65"/>
    <p:sldId id="483" r:id="rId66"/>
    <p:sldId id="1400" r:id="rId67"/>
    <p:sldId id="1401" r:id="rId68"/>
    <p:sldId id="1402" r:id="rId69"/>
    <p:sldId id="1403" r:id="rId70"/>
    <p:sldId id="1404" r:id="rId71"/>
    <p:sldId id="1405" r:id="rId72"/>
    <p:sldId id="1406" r:id="rId73"/>
    <p:sldId id="1407" r:id="rId74"/>
    <p:sldId id="1408" r:id="rId75"/>
    <p:sldId id="1409" r:id="rId76"/>
    <p:sldId id="1410" r:id="rId77"/>
    <p:sldId id="1412" r:id="rId78"/>
    <p:sldId id="1411" r:id="rId79"/>
    <p:sldId id="1413" r:id="rId80"/>
    <p:sldId id="1417" r:id="rId81"/>
    <p:sldId id="1414" r:id="rId82"/>
    <p:sldId id="1416" r:id="rId83"/>
    <p:sldId id="1418" r:id="rId84"/>
    <p:sldId id="1452" r:id="rId85"/>
    <p:sldId id="485" r:id="rId86"/>
    <p:sldId id="1419" r:id="rId87"/>
    <p:sldId id="1420" r:id="rId88"/>
    <p:sldId id="1421" r:id="rId89"/>
    <p:sldId id="1422" r:id="rId90"/>
    <p:sldId id="1423" r:id="rId91"/>
    <p:sldId id="1424" r:id="rId92"/>
    <p:sldId id="1428" r:id="rId93"/>
    <p:sldId id="1426" r:id="rId94"/>
    <p:sldId id="1427" r:id="rId95"/>
    <p:sldId id="488" r:id="rId96"/>
    <p:sldId id="859" r:id="rId97"/>
    <p:sldId id="1430" r:id="rId98"/>
    <p:sldId id="1431" r:id="rId99"/>
    <p:sldId id="1432" r:id="rId100"/>
    <p:sldId id="1433" r:id="rId101"/>
    <p:sldId id="1434" r:id="rId102"/>
    <p:sldId id="1435" r:id="rId103"/>
    <p:sldId id="1436" r:id="rId104"/>
    <p:sldId id="1437" r:id="rId105"/>
    <p:sldId id="1439" r:id="rId106"/>
    <p:sldId id="1441" r:id="rId107"/>
    <p:sldId id="1442" r:id="rId108"/>
    <p:sldId id="1444" r:id="rId109"/>
    <p:sldId id="1443" r:id="rId110"/>
    <p:sldId id="1445" r:id="rId111"/>
    <p:sldId id="1446" r:id="rId112"/>
    <p:sldId id="1447" r:id="rId113"/>
    <p:sldId id="1448" r:id="rId114"/>
    <p:sldId id="1453" r:id="rId115"/>
    <p:sldId id="1449" r:id="rId116"/>
    <p:sldId id="1454" r:id="rId117"/>
    <p:sldId id="1456" r:id="rId118"/>
    <p:sldId id="1455" r:id="rId119"/>
    <p:sldId id="1461" r:id="rId120"/>
    <p:sldId id="1462" r:id="rId121"/>
    <p:sldId id="1463" r:id="rId122"/>
    <p:sldId id="1464" r:id="rId123"/>
    <p:sldId id="1465" r:id="rId124"/>
    <p:sldId id="1466" r:id="rId125"/>
    <p:sldId id="329" r:id="rId126"/>
    <p:sldId id="516" r:id="rId127"/>
    <p:sldId id="530" r:id="rId128"/>
    <p:sldId id="531" r:id="rId129"/>
    <p:sldId id="340" r:id="rId130"/>
    <p:sldId id="341" r:id="rId131"/>
    <p:sldId id="342" r:id="rId132"/>
    <p:sldId id="343" r:id="rId133"/>
    <p:sldId id="344" r:id="rId134"/>
    <p:sldId id="520" r:id="rId135"/>
    <p:sldId id="521" r:id="rId136"/>
    <p:sldId id="519" r:id="rId137"/>
    <p:sldId id="522" r:id="rId138"/>
    <p:sldId id="523" r:id="rId139"/>
    <p:sldId id="524" r:id="rId140"/>
    <p:sldId id="525" r:id="rId141"/>
    <p:sldId id="349" r:id="rId142"/>
    <p:sldId id="526" r:id="rId143"/>
    <p:sldId id="527" r:id="rId144"/>
    <p:sldId id="528" r:id="rId145"/>
    <p:sldId id="348" r:id="rId146"/>
    <p:sldId id="353" r:id="rId147"/>
    <p:sldId id="357" r:id="rId148"/>
    <p:sldId id="1114" r:id="rId149"/>
    <p:sldId id="355" r:id="rId150"/>
    <p:sldId id="356" r:id="rId151"/>
    <p:sldId id="359" r:id="rId152"/>
    <p:sldId id="861" r:id="rId153"/>
    <p:sldId id="376" r:id="rId154"/>
    <p:sldId id="360" r:id="rId155"/>
    <p:sldId id="868" r:id="rId156"/>
    <p:sldId id="869" r:id="rId157"/>
    <p:sldId id="358" r:id="rId158"/>
    <p:sldId id="361" r:id="rId159"/>
    <p:sldId id="364" r:id="rId160"/>
    <p:sldId id="862" r:id="rId161"/>
    <p:sldId id="365" r:id="rId162"/>
    <p:sldId id="529" r:id="rId163"/>
    <p:sldId id="366" r:id="rId164"/>
    <p:sldId id="367" r:id="rId165"/>
    <p:sldId id="371" r:id="rId166"/>
    <p:sldId id="870" r:id="rId167"/>
    <p:sldId id="871" r:id="rId168"/>
    <p:sldId id="372" r:id="rId169"/>
    <p:sldId id="373" r:id="rId170"/>
    <p:sldId id="547" r:id="rId171"/>
    <p:sldId id="548" r:id="rId172"/>
    <p:sldId id="374" r:id="rId173"/>
    <p:sldId id="375" r:id="rId174"/>
    <p:sldId id="532" r:id="rId175"/>
    <p:sldId id="1826" r:id="rId176"/>
    <p:sldId id="1827" r:id="rId177"/>
    <p:sldId id="536" r:id="rId178"/>
    <p:sldId id="533" r:id="rId179"/>
    <p:sldId id="534" r:id="rId180"/>
    <p:sldId id="537" r:id="rId181"/>
    <p:sldId id="535" r:id="rId182"/>
    <p:sldId id="539" r:id="rId183"/>
    <p:sldId id="540" r:id="rId184"/>
    <p:sldId id="386" r:id="rId185"/>
    <p:sldId id="541" r:id="rId186"/>
    <p:sldId id="542" r:id="rId187"/>
    <p:sldId id="543" r:id="rId188"/>
    <p:sldId id="544" r:id="rId189"/>
    <p:sldId id="545" r:id="rId190"/>
    <p:sldId id="546" r:id="rId191"/>
    <p:sldId id="392" r:id="rId192"/>
    <p:sldId id="395" r:id="rId193"/>
    <p:sldId id="393" r:id="rId194"/>
    <p:sldId id="396" r:id="rId195"/>
    <p:sldId id="397" r:id="rId196"/>
    <p:sldId id="383" r:id="rId197"/>
    <p:sldId id="399" r:id="rId198"/>
    <p:sldId id="400" r:id="rId199"/>
    <p:sldId id="401" r:id="rId200"/>
    <p:sldId id="732" r:id="rId201"/>
    <p:sldId id="406" r:id="rId202"/>
    <p:sldId id="1699" r:id="rId203"/>
    <p:sldId id="549" r:id="rId204"/>
    <p:sldId id="550" r:id="rId205"/>
    <p:sldId id="405" r:id="rId206"/>
    <p:sldId id="416" r:id="rId207"/>
    <p:sldId id="408" r:id="rId208"/>
    <p:sldId id="411" r:id="rId209"/>
    <p:sldId id="415" r:id="rId210"/>
    <p:sldId id="422" r:id="rId211"/>
    <p:sldId id="423" r:id="rId212"/>
    <p:sldId id="424" r:id="rId213"/>
    <p:sldId id="425" r:id="rId214"/>
    <p:sldId id="426" r:id="rId215"/>
    <p:sldId id="428" r:id="rId216"/>
    <p:sldId id="551" r:id="rId217"/>
    <p:sldId id="552" r:id="rId218"/>
    <p:sldId id="1702" r:id="rId219"/>
    <p:sldId id="1703" r:id="rId220"/>
    <p:sldId id="421" r:id="rId221"/>
    <p:sldId id="430" r:id="rId222"/>
    <p:sldId id="734" r:id="rId223"/>
    <p:sldId id="735" r:id="rId224"/>
    <p:sldId id="431" r:id="rId225"/>
    <p:sldId id="433" r:id="rId226"/>
    <p:sldId id="1704" r:id="rId227"/>
    <p:sldId id="863" r:id="rId228"/>
    <p:sldId id="434" r:id="rId229"/>
    <p:sldId id="1705" r:id="rId230"/>
    <p:sldId id="1708" r:id="rId231"/>
    <p:sldId id="1709" r:id="rId232"/>
    <p:sldId id="1710" r:id="rId233"/>
    <p:sldId id="1711" r:id="rId234"/>
    <p:sldId id="1712" r:id="rId235"/>
    <p:sldId id="1713" r:id="rId236"/>
    <p:sldId id="554" r:id="rId237"/>
    <p:sldId id="742" r:id="rId238"/>
    <p:sldId id="743" r:id="rId239"/>
    <p:sldId id="744" r:id="rId240"/>
    <p:sldId id="555" r:id="rId241"/>
    <p:sldId id="746" r:id="rId242"/>
    <p:sldId id="560" r:id="rId243"/>
    <p:sldId id="1714" r:id="rId244"/>
    <p:sldId id="562" r:id="rId245"/>
    <p:sldId id="647" r:id="rId246"/>
    <p:sldId id="564" r:id="rId247"/>
    <p:sldId id="651" r:id="rId248"/>
    <p:sldId id="646" r:id="rId249"/>
    <p:sldId id="650" r:id="rId250"/>
    <p:sldId id="654" r:id="rId251"/>
    <p:sldId id="652" r:id="rId252"/>
    <p:sldId id="653" r:id="rId253"/>
    <p:sldId id="655" r:id="rId254"/>
    <p:sldId id="656" r:id="rId255"/>
    <p:sldId id="658" r:id="rId256"/>
    <p:sldId id="659" r:id="rId257"/>
    <p:sldId id="662" r:id="rId258"/>
    <p:sldId id="661" r:id="rId259"/>
    <p:sldId id="660" r:id="rId260"/>
    <p:sldId id="664" r:id="rId261"/>
    <p:sldId id="663" r:id="rId262"/>
    <p:sldId id="665" r:id="rId263"/>
    <p:sldId id="748" r:id="rId264"/>
    <p:sldId id="747" r:id="rId265"/>
    <p:sldId id="749" r:id="rId266"/>
    <p:sldId id="750" r:id="rId267"/>
    <p:sldId id="751" r:id="rId268"/>
    <p:sldId id="672" r:id="rId269"/>
    <p:sldId id="752" r:id="rId270"/>
    <p:sldId id="673" r:id="rId271"/>
    <p:sldId id="674" r:id="rId272"/>
    <p:sldId id="675" r:id="rId273"/>
    <p:sldId id="676" r:id="rId274"/>
    <p:sldId id="677" r:id="rId275"/>
    <p:sldId id="678" r:id="rId276"/>
    <p:sldId id="679" r:id="rId277"/>
    <p:sldId id="680" r:id="rId278"/>
    <p:sldId id="867" r:id="rId279"/>
    <p:sldId id="681" r:id="rId280"/>
    <p:sldId id="683" r:id="rId281"/>
    <p:sldId id="864" r:id="rId282"/>
    <p:sldId id="1715" r:id="rId283"/>
    <p:sldId id="865" r:id="rId284"/>
    <p:sldId id="866" r:id="rId285"/>
    <p:sldId id="685" r:id="rId286"/>
    <p:sldId id="684" r:id="rId287"/>
    <p:sldId id="686" r:id="rId288"/>
    <p:sldId id="687" r:id="rId289"/>
    <p:sldId id="688" r:id="rId290"/>
    <p:sldId id="754" r:id="rId291"/>
    <p:sldId id="689" r:id="rId292"/>
    <p:sldId id="753" r:id="rId293"/>
    <p:sldId id="691" r:id="rId294"/>
    <p:sldId id="692" r:id="rId295"/>
    <p:sldId id="694" r:id="rId296"/>
    <p:sldId id="695" r:id="rId297"/>
    <p:sldId id="697" r:id="rId298"/>
    <p:sldId id="698" r:id="rId299"/>
    <p:sldId id="696" r:id="rId300"/>
    <p:sldId id="699" r:id="rId301"/>
    <p:sldId id="701" r:id="rId302"/>
    <p:sldId id="700" r:id="rId303"/>
    <p:sldId id="755" r:id="rId304"/>
    <p:sldId id="702" r:id="rId305"/>
    <p:sldId id="703" r:id="rId306"/>
    <p:sldId id="704" r:id="rId307"/>
    <p:sldId id="705" r:id="rId308"/>
    <p:sldId id="707" r:id="rId309"/>
    <p:sldId id="709" r:id="rId310"/>
    <p:sldId id="1717" r:id="rId311"/>
    <p:sldId id="1716" r:id="rId312"/>
    <p:sldId id="1718" r:id="rId313"/>
    <p:sldId id="710" r:id="rId314"/>
    <p:sldId id="708" r:id="rId315"/>
    <p:sldId id="712" r:id="rId316"/>
    <p:sldId id="713" r:id="rId317"/>
    <p:sldId id="711" r:id="rId318"/>
    <p:sldId id="1115" r:id="rId319"/>
    <p:sldId id="1116" r:id="rId320"/>
    <p:sldId id="715" r:id="rId321"/>
    <p:sldId id="718" r:id="rId322"/>
    <p:sldId id="725" r:id="rId323"/>
    <p:sldId id="716" r:id="rId324"/>
    <p:sldId id="1832" r:id="rId325"/>
    <p:sldId id="719" r:id="rId326"/>
    <p:sldId id="1831" r:id="rId327"/>
    <p:sldId id="1828" r:id="rId328"/>
    <p:sldId id="1829" r:id="rId329"/>
    <p:sldId id="722" r:id="rId330"/>
    <p:sldId id="721" r:id="rId3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290"/>
        <p:guide pos="391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6" Type="http://schemas.openxmlformats.org/officeDocument/2006/relationships/tableStyles" Target="tableStyles.xml"/><Relationship Id="rId335" Type="http://schemas.openxmlformats.org/officeDocument/2006/relationships/viewProps" Target="viewProps.xml"/><Relationship Id="rId334" Type="http://schemas.openxmlformats.org/officeDocument/2006/relationships/presProps" Target="presProps.xml"/><Relationship Id="rId333" Type="http://schemas.openxmlformats.org/officeDocument/2006/relationships/handoutMaster" Target="handoutMasters/handoutMaster1.xml"/><Relationship Id="rId332" Type="http://schemas.openxmlformats.org/officeDocument/2006/relationships/notesMaster" Target="notesMasters/notesMaster1.xml"/><Relationship Id="rId331" Type="http://schemas.openxmlformats.org/officeDocument/2006/relationships/slide" Target="slides/slide329.xml"/><Relationship Id="rId330" Type="http://schemas.openxmlformats.org/officeDocument/2006/relationships/slide" Target="slides/slide328.xml"/><Relationship Id="rId33" Type="http://schemas.openxmlformats.org/officeDocument/2006/relationships/slide" Target="slides/slide31.xml"/><Relationship Id="rId329" Type="http://schemas.openxmlformats.org/officeDocument/2006/relationships/slide" Target="slides/slide327.xml"/><Relationship Id="rId328" Type="http://schemas.openxmlformats.org/officeDocument/2006/relationships/slide" Target="slides/slide326.xml"/><Relationship Id="rId327" Type="http://schemas.openxmlformats.org/officeDocument/2006/relationships/slide" Target="slides/slide325.xml"/><Relationship Id="rId326" Type="http://schemas.openxmlformats.org/officeDocument/2006/relationships/slide" Target="slides/slide324.xml"/><Relationship Id="rId325" Type="http://schemas.openxmlformats.org/officeDocument/2006/relationships/slide" Target="slides/slide323.xml"/><Relationship Id="rId324" Type="http://schemas.openxmlformats.org/officeDocument/2006/relationships/slide" Target="slides/slide322.xml"/><Relationship Id="rId323" Type="http://schemas.openxmlformats.org/officeDocument/2006/relationships/slide" Target="slides/slide321.xml"/><Relationship Id="rId322" Type="http://schemas.openxmlformats.org/officeDocument/2006/relationships/slide" Target="slides/slide320.xml"/><Relationship Id="rId321" Type="http://schemas.openxmlformats.org/officeDocument/2006/relationships/slide" Target="slides/slide319.xml"/><Relationship Id="rId320" Type="http://schemas.openxmlformats.org/officeDocument/2006/relationships/slide" Target="slides/slide318.xml"/><Relationship Id="rId32" Type="http://schemas.openxmlformats.org/officeDocument/2006/relationships/slide" Target="slides/slide30.xml"/><Relationship Id="rId319" Type="http://schemas.openxmlformats.org/officeDocument/2006/relationships/slide" Target="slides/slide317.xml"/><Relationship Id="rId318" Type="http://schemas.openxmlformats.org/officeDocument/2006/relationships/slide" Target="slides/slide316.xml"/><Relationship Id="rId317" Type="http://schemas.openxmlformats.org/officeDocument/2006/relationships/slide" Target="slides/slide315.xml"/><Relationship Id="rId316" Type="http://schemas.openxmlformats.org/officeDocument/2006/relationships/slide" Target="slides/slide314.xml"/><Relationship Id="rId315" Type="http://schemas.openxmlformats.org/officeDocument/2006/relationships/slide" Target="slides/slide313.xml"/><Relationship Id="rId314" Type="http://schemas.openxmlformats.org/officeDocument/2006/relationships/slide" Target="slides/slide312.xml"/><Relationship Id="rId313" Type="http://schemas.openxmlformats.org/officeDocument/2006/relationships/slide" Target="slides/slide311.xml"/><Relationship Id="rId312" Type="http://schemas.openxmlformats.org/officeDocument/2006/relationships/slide" Target="slides/slide310.xml"/><Relationship Id="rId311" Type="http://schemas.openxmlformats.org/officeDocument/2006/relationships/slide" Target="slides/slide309.xml"/><Relationship Id="rId310" Type="http://schemas.openxmlformats.org/officeDocument/2006/relationships/slide" Target="slides/slide308.xml"/><Relationship Id="rId31" Type="http://schemas.openxmlformats.org/officeDocument/2006/relationships/slide" Target="slides/slide29.xml"/><Relationship Id="rId309" Type="http://schemas.openxmlformats.org/officeDocument/2006/relationships/slide" Target="slides/slide307.xml"/><Relationship Id="rId308" Type="http://schemas.openxmlformats.org/officeDocument/2006/relationships/slide" Target="slides/slide306.xml"/><Relationship Id="rId307" Type="http://schemas.openxmlformats.org/officeDocument/2006/relationships/slide" Target="slides/slide305.xml"/><Relationship Id="rId306" Type="http://schemas.openxmlformats.org/officeDocument/2006/relationships/slide" Target="slides/slide304.xml"/><Relationship Id="rId305" Type="http://schemas.openxmlformats.org/officeDocument/2006/relationships/slide" Target="slides/slide303.xml"/><Relationship Id="rId304" Type="http://schemas.openxmlformats.org/officeDocument/2006/relationships/slide" Target="slides/slide302.xml"/><Relationship Id="rId303" Type="http://schemas.openxmlformats.org/officeDocument/2006/relationships/slide" Target="slides/slide301.xml"/><Relationship Id="rId302" Type="http://schemas.openxmlformats.org/officeDocument/2006/relationships/slide" Target="slides/slide300.xml"/><Relationship Id="rId301" Type="http://schemas.openxmlformats.org/officeDocument/2006/relationships/slide" Target="slides/slide299.xml"/><Relationship Id="rId300" Type="http://schemas.openxmlformats.org/officeDocument/2006/relationships/slide" Target="slides/slide298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9" Type="http://schemas.openxmlformats.org/officeDocument/2006/relationships/slide" Target="slides/slide297.xml"/><Relationship Id="rId298" Type="http://schemas.openxmlformats.org/officeDocument/2006/relationships/slide" Target="slides/slide296.xml"/><Relationship Id="rId297" Type="http://schemas.openxmlformats.org/officeDocument/2006/relationships/slide" Target="slides/slide295.xml"/><Relationship Id="rId296" Type="http://schemas.openxmlformats.org/officeDocument/2006/relationships/slide" Target="slides/slide294.xml"/><Relationship Id="rId295" Type="http://schemas.openxmlformats.org/officeDocument/2006/relationships/slide" Target="slides/slide293.xml"/><Relationship Id="rId294" Type="http://schemas.openxmlformats.org/officeDocument/2006/relationships/slide" Target="slides/slide292.xml"/><Relationship Id="rId293" Type="http://schemas.openxmlformats.org/officeDocument/2006/relationships/slide" Target="slides/slide291.xml"/><Relationship Id="rId292" Type="http://schemas.openxmlformats.org/officeDocument/2006/relationships/slide" Target="slides/slide290.xml"/><Relationship Id="rId291" Type="http://schemas.openxmlformats.org/officeDocument/2006/relationships/slide" Target="slides/slide289.xml"/><Relationship Id="rId290" Type="http://schemas.openxmlformats.org/officeDocument/2006/relationships/slide" Target="slides/slide288.xml"/><Relationship Id="rId29" Type="http://schemas.openxmlformats.org/officeDocument/2006/relationships/slide" Target="slides/slide27.xml"/><Relationship Id="rId289" Type="http://schemas.openxmlformats.org/officeDocument/2006/relationships/slide" Target="slides/slide287.xml"/><Relationship Id="rId288" Type="http://schemas.openxmlformats.org/officeDocument/2006/relationships/slide" Target="slides/slide286.xml"/><Relationship Id="rId287" Type="http://schemas.openxmlformats.org/officeDocument/2006/relationships/slide" Target="slides/slide285.xml"/><Relationship Id="rId286" Type="http://schemas.openxmlformats.org/officeDocument/2006/relationships/slide" Target="slides/slide284.xml"/><Relationship Id="rId285" Type="http://schemas.openxmlformats.org/officeDocument/2006/relationships/slide" Target="slides/slide283.xml"/><Relationship Id="rId284" Type="http://schemas.openxmlformats.org/officeDocument/2006/relationships/slide" Target="slides/slide282.xml"/><Relationship Id="rId283" Type="http://schemas.openxmlformats.org/officeDocument/2006/relationships/slide" Target="slides/slide281.xml"/><Relationship Id="rId282" Type="http://schemas.openxmlformats.org/officeDocument/2006/relationships/slide" Target="slides/slide280.xml"/><Relationship Id="rId281" Type="http://schemas.openxmlformats.org/officeDocument/2006/relationships/slide" Target="slides/slide279.xml"/><Relationship Id="rId280" Type="http://schemas.openxmlformats.org/officeDocument/2006/relationships/slide" Target="slides/slide278.xml"/><Relationship Id="rId28" Type="http://schemas.openxmlformats.org/officeDocument/2006/relationships/slide" Target="slides/slide26.xml"/><Relationship Id="rId279" Type="http://schemas.openxmlformats.org/officeDocument/2006/relationships/slide" Target="slides/slide277.xml"/><Relationship Id="rId278" Type="http://schemas.openxmlformats.org/officeDocument/2006/relationships/slide" Target="slides/slide276.xml"/><Relationship Id="rId277" Type="http://schemas.openxmlformats.org/officeDocument/2006/relationships/slide" Target="slides/slide275.xml"/><Relationship Id="rId276" Type="http://schemas.openxmlformats.org/officeDocument/2006/relationships/slide" Target="slides/slide274.xml"/><Relationship Id="rId275" Type="http://schemas.openxmlformats.org/officeDocument/2006/relationships/slide" Target="slides/slide273.xml"/><Relationship Id="rId274" Type="http://schemas.openxmlformats.org/officeDocument/2006/relationships/slide" Target="slides/slide272.xml"/><Relationship Id="rId273" Type="http://schemas.openxmlformats.org/officeDocument/2006/relationships/slide" Target="slides/slide271.xml"/><Relationship Id="rId272" Type="http://schemas.openxmlformats.org/officeDocument/2006/relationships/slide" Target="slides/slide270.xml"/><Relationship Id="rId271" Type="http://schemas.openxmlformats.org/officeDocument/2006/relationships/slide" Target="slides/slide269.xml"/><Relationship Id="rId270" Type="http://schemas.openxmlformats.org/officeDocument/2006/relationships/slide" Target="slides/slide268.xml"/><Relationship Id="rId27" Type="http://schemas.openxmlformats.org/officeDocument/2006/relationships/slide" Target="slides/slide25.xml"/><Relationship Id="rId269" Type="http://schemas.openxmlformats.org/officeDocument/2006/relationships/slide" Target="slides/slide267.xml"/><Relationship Id="rId268" Type="http://schemas.openxmlformats.org/officeDocument/2006/relationships/slide" Target="slides/slide266.xml"/><Relationship Id="rId267" Type="http://schemas.openxmlformats.org/officeDocument/2006/relationships/slide" Target="slides/slide265.xml"/><Relationship Id="rId266" Type="http://schemas.openxmlformats.org/officeDocument/2006/relationships/slide" Target="slides/slide264.xml"/><Relationship Id="rId265" Type="http://schemas.openxmlformats.org/officeDocument/2006/relationships/slide" Target="slides/slide263.xml"/><Relationship Id="rId264" Type="http://schemas.openxmlformats.org/officeDocument/2006/relationships/slide" Target="slides/slide262.xml"/><Relationship Id="rId263" Type="http://schemas.openxmlformats.org/officeDocument/2006/relationships/slide" Target="slides/slide261.xml"/><Relationship Id="rId262" Type="http://schemas.openxmlformats.org/officeDocument/2006/relationships/slide" Target="slides/slide260.xml"/><Relationship Id="rId261" Type="http://schemas.openxmlformats.org/officeDocument/2006/relationships/slide" Target="slides/slide259.xml"/><Relationship Id="rId260" Type="http://schemas.openxmlformats.org/officeDocument/2006/relationships/slide" Target="slides/slide258.xml"/><Relationship Id="rId26" Type="http://schemas.openxmlformats.org/officeDocument/2006/relationships/slide" Target="slides/slide24.xml"/><Relationship Id="rId259" Type="http://schemas.openxmlformats.org/officeDocument/2006/relationships/slide" Target="slides/slide257.xml"/><Relationship Id="rId258" Type="http://schemas.openxmlformats.org/officeDocument/2006/relationships/slide" Target="slides/slide256.xml"/><Relationship Id="rId257" Type="http://schemas.openxmlformats.org/officeDocument/2006/relationships/slide" Target="slides/slide255.xml"/><Relationship Id="rId256" Type="http://schemas.openxmlformats.org/officeDocument/2006/relationships/slide" Target="slides/slide254.xml"/><Relationship Id="rId255" Type="http://schemas.openxmlformats.org/officeDocument/2006/relationships/slide" Target="slides/slide253.xml"/><Relationship Id="rId254" Type="http://schemas.openxmlformats.org/officeDocument/2006/relationships/slide" Target="slides/slide252.xml"/><Relationship Id="rId253" Type="http://schemas.openxmlformats.org/officeDocument/2006/relationships/slide" Target="slides/slide251.xml"/><Relationship Id="rId252" Type="http://schemas.openxmlformats.org/officeDocument/2006/relationships/slide" Target="slides/slide250.xml"/><Relationship Id="rId251" Type="http://schemas.openxmlformats.org/officeDocument/2006/relationships/slide" Target="slides/slide249.xml"/><Relationship Id="rId250" Type="http://schemas.openxmlformats.org/officeDocument/2006/relationships/slide" Target="slides/slide248.xml"/><Relationship Id="rId25" Type="http://schemas.openxmlformats.org/officeDocument/2006/relationships/slide" Target="slides/slide23.xml"/><Relationship Id="rId249" Type="http://schemas.openxmlformats.org/officeDocument/2006/relationships/slide" Target="slides/slide247.xml"/><Relationship Id="rId248" Type="http://schemas.openxmlformats.org/officeDocument/2006/relationships/slide" Target="slides/slide246.xml"/><Relationship Id="rId247" Type="http://schemas.openxmlformats.org/officeDocument/2006/relationships/slide" Target="slides/slide245.xml"/><Relationship Id="rId246" Type="http://schemas.openxmlformats.org/officeDocument/2006/relationships/slide" Target="slides/slide244.xml"/><Relationship Id="rId245" Type="http://schemas.openxmlformats.org/officeDocument/2006/relationships/slide" Target="slides/slide243.xml"/><Relationship Id="rId244" Type="http://schemas.openxmlformats.org/officeDocument/2006/relationships/slide" Target="slides/slide242.xml"/><Relationship Id="rId243" Type="http://schemas.openxmlformats.org/officeDocument/2006/relationships/slide" Target="slides/slide241.xml"/><Relationship Id="rId242" Type="http://schemas.openxmlformats.org/officeDocument/2006/relationships/slide" Target="slides/slide240.xml"/><Relationship Id="rId241" Type="http://schemas.openxmlformats.org/officeDocument/2006/relationships/slide" Target="slides/slide239.xml"/><Relationship Id="rId240" Type="http://schemas.openxmlformats.org/officeDocument/2006/relationships/slide" Target="slides/slide238.xml"/><Relationship Id="rId24" Type="http://schemas.openxmlformats.org/officeDocument/2006/relationships/slide" Target="slides/slide22.xml"/><Relationship Id="rId239" Type="http://schemas.openxmlformats.org/officeDocument/2006/relationships/slide" Target="slides/slide237.xml"/><Relationship Id="rId238" Type="http://schemas.openxmlformats.org/officeDocument/2006/relationships/slide" Target="slides/slide236.xml"/><Relationship Id="rId237" Type="http://schemas.openxmlformats.org/officeDocument/2006/relationships/slide" Target="slides/slide235.xml"/><Relationship Id="rId236" Type="http://schemas.openxmlformats.org/officeDocument/2006/relationships/slide" Target="slides/slide234.xml"/><Relationship Id="rId235" Type="http://schemas.openxmlformats.org/officeDocument/2006/relationships/slide" Target="slides/slide233.xml"/><Relationship Id="rId234" Type="http://schemas.openxmlformats.org/officeDocument/2006/relationships/slide" Target="slides/slide232.xml"/><Relationship Id="rId233" Type="http://schemas.openxmlformats.org/officeDocument/2006/relationships/slide" Target="slides/slide231.xml"/><Relationship Id="rId232" Type="http://schemas.openxmlformats.org/officeDocument/2006/relationships/slide" Target="slides/slide230.xml"/><Relationship Id="rId231" Type="http://schemas.openxmlformats.org/officeDocument/2006/relationships/slide" Target="slides/slide229.xml"/><Relationship Id="rId230" Type="http://schemas.openxmlformats.org/officeDocument/2006/relationships/slide" Target="slides/slide228.xml"/><Relationship Id="rId23" Type="http://schemas.openxmlformats.org/officeDocument/2006/relationships/slide" Target="slides/slide21.xml"/><Relationship Id="rId229" Type="http://schemas.openxmlformats.org/officeDocument/2006/relationships/slide" Target="slides/slide227.xml"/><Relationship Id="rId228" Type="http://schemas.openxmlformats.org/officeDocument/2006/relationships/slide" Target="slides/slide226.xml"/><Relationship Id="rId227" Type="http://schemas.openxmlformats.org/officeDocument/2006/relationships/slide" Target="slides/slide225.xml"/><Relationship Id="rId226" Type="http://schemas.openxmlformats.org/officeDocument/2006/relationships/slide" Target="slides/slide224.xml"/><Relationship Id="rId225" Type="http://schemas.openxmlformats.org/officeDocument/2006/relationships/slide" Target="slides/slide223.xml"/><Relationship Id="rId224" Type="http://schemas.openxmlformats.org/officeDocument/2006/relationships/slide" Target="slides/slide222.xml"/><Relationship Id="rId223" Type="http://schemas.openxmlformats.org/officeDocument/2006/relationships/slide" Target="slides/slide221.xml"/><Relationship Id="rId222" Type="http://schemas.openxmlformats.org/officeDocument/2006/relationships/slide" Target="slides/slide220.xml"/><Relationship Id="rId221" Type="http://schemas.openxmlformats.org/officeDocument/2006/relationships/slide" Target="slides/slide219.xml"/><Relationship Id="rId220" Type="http://schemas.openxmlformats.org/officeDocument/2006/relationships/slide" Target="slides/slide218.xml"/><Relationship Id="rId22" Type="http://schemas.openxmlformats.org/officeDocument/2006/relationships/slide" Target="slides/slide20.xml"/><Relationship Id="rId219" Type="http://schemas.openxmlformats.org/officeDocument/2006/relationships/slide" Target="slides/slide217.xml"/><Relationship Id="rId218" Type="http://schemas.openxmlformats.org/officeDocument/2006/relationships/slide" Target="slides/slide216.xml"/><Relationship Id="rId217" Type="http://schemas.openxmlformats.org/officeDocument/2006/relationships/slide" Target="slides/slide215.xml"/><Relationship Id="rId216" Type="http://schemas.openxmlformats.org/officeDocument/2006/relationships/slide" Target="slides/slide214.xml"/><Relationship Id="rId215" Type="http://schemas.openxmlformats.org/officeDocument/2006/relationships/slide" Target="slides/slide213.xml"/><Relationship Id="rId214" Type="http://schemas.openxmlformats.org/officeDocument/2006/relationships/slide" Target="slides/slide212.xml"/><Relationship Id="rId213" Type="http://schemas.openxmlformats.org/officeDocument/2006/relationships/slide" Target="slides/slide211.xml"/><Relationship Id="rId212" Type="http://schemas.openxmlformats.org/officeDocument/2006/relationships/slide" Target="slides/slide210.xml"/><Relationship Id="rId211" Type="http://schemas.openxmlformats.org/officeDocument/2006/relationships/slide" Target="slides/slide209.xml"/><Relationship Id="rId210" Type="http://schemas.openxmlformats.org/officeDocument/2006/relationships/slide" Target="slides/slide208.xml"/><Relationship Id="rId21" Type="http://schemas.openxmlformats.org/officeDocument/2006/relationships/slide" Target="slides/slide19.xml"/><Relationship Id="rId209" Type="http://schemas.openxmlformats.org/officeDocument/2006/relationships/slide" Target="slides/slide207.xml"/><Relationship Id="rId208" Type="http://schemas.openxmlformats.org/officeDocument/2006/relationships/slide" Target="slides/slide206.xml"/><Relationship Id="rId207" Type="http://schemas.openxmlformats.org/officeDocument/2006/relationships/slide" Target="slides/slide205.xml"/><Relationship Id="rId206" Type="http://schemas.openxmlformats.org/officeDocument/2006/relationships/slide" Target="slides/slide204.xml"/><Relationship Id="rId205" Type="http://schemas.openxmlformats.org/officeDocument/2006/relationships/slide" Target="slides/slide203.xml"/><Relationship Id="rId204" Type="http://schemas.openxmlformats.org/officeDocument/2006/relationships/slide" Target="slides/slide202.xml"/><Relationship Id="rId203" Type="http://schemas.openxmlformats.org/officeDocument/2006/relationships/slide" Target="slides/slide201.xml"/><Relationship Id="rId202" Type="http://schemas.openxmlformats.org/officeDocument/2006/relationships/slide" Target="slides/slide200.xml"/><Relationship Id="rId201" Type="http://schemas.openxmlformats.org/officeDocument/2006/relationships/slide" Target="slides/slide199.xml"/><Relationship Id="rId200" Type="http://schemas.openxmlformats.org/officeDocument/2006/relationships/slide" Target="slides/slide198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9" Type="http://schemas.openxmlformats.org/officeDocument/2006/relationships/slide" Target="slides/slide197.xml"/><Relationship Id="rId198" Type="http://schemas.openxmlformats.org/officeDocument/2006/relationships/slide" Target="slides/slide196.xml"/><Relationship Id="rId197" Type="http://schemas.openxmlformats.org/officeDocument/2006/relationships/slide" Target="slides/slide195.xml"/><Relationship Id="rId196" Type="http://schemas.openxmlformats.org/officeDocument/2006/relationships/slide" Target="slides/slide194.xml"/><Relationship Id="rId195" Type="http://schemas.openxmlformats.org/officeDocument/2006/relationships/slide" Target="slides/slide193.xml"/><Relationship Id="rId194" Type="http://schemas.openxmlformats.org/officeDocument/2006/relationships/slide" Target="slides/slide192.xml"/><Relationship Id="rId193" Type="http://schemas.openxmlformats.org/officeDocument/2006/relationships/slide" Target="slides/slide191.xml"/><Relationship Id="rId192" Type="http://schemas.openxmlformats.org/officeDocument/2006/relationships/slide" Target="slides/slide190.xml"/><Relationship Id="rId191" Type="http://schemas.openxmlformats.org/officeDocument/2006/relationships/slide" Target="slides/slide189.xml"/><Relationship Id="rId190" Type="http://schemas.openxmlformats.org/officeDocument/2006/relationships/slide" Target="slides/slide188.xml"/><Relationship Id="rId19" Type="http://schemas.openxmlformats.org/officeDocument/2006/relationships/slide" Target="slides/slide17.xml"/><Relationship Id="rId189" Type="http://schemas.openxmlformats.org/officeDocument/2006/relationships/slide" Target="slides/slide187.xml"/><Relationship Id="rId188" Type="http://schemas.openxmlformats.org/officeDocument/2006/relationships/slide" Target="slides/slide186.xml"/><Relationship Id="rId187" Type="http://schemas.openxmlformats.org/officeDocument/2006/relationships/slide" Target="slides/slide185.xml"/><Relationship Id="rId186" Type="http://schemas.openxmlformats.org/officeDocument/2006/relationships/slide" Target="slides/slide184.xml"/><Relationship Id="rId185" Type="http://schemas.openxmlformats.org/officeDocument/2006/relationships/slide" Target="slides/slide183.xml"/><Relationship Id="rId184" Type="http://schemas.openxmlformats.org/officeDocument/2006/relationships/slide" Target="slides/slide182.xml"/><Relationship Id="rId183" Type="http://schemas.openxmlformats.org/officeDocument/2006/relationships/slide" Target="slides/slide181.xml"/><Relationship Id="rId182" Type="http://schemas.openxmlformats.org/officeDocument/2006/relationships/slide" Target="slides/slide180.xml"/><Relationship Id="rId181" Type="http://schemas.openxmlformats.org/officeDocument/2006/relationships/slide" Target="slides/slide179.xml"/><Relationship Id="rId180" Type="http://schemas.openxmlformats.org/officeDocument/2006/relationships/slide" Target="slides/slide178.xml"/><Relationship Id="rId18" Type="http://schemas.openxmlformats.org/officeDocument/2006/relationships/slide" Target="slides/slide16.xml"/><Relationship Id="rId179" Type="http://schemas.openxmlformats.org/officeDocument/2006/relationships/slide" Target="slides/slide177.xml"/><Relationship Id="rId178" Type="http://schemas.openxmlformats.org/officeDocument/2006/relationships/slide" Target="slides/slide176.xml"/><Relationship Id="rId177" Type="http://schemas.openxmlformats.org/officeDocument/2006/relationships/slide" Target="slides/slide175.xml"/><Relationship Id="rId176" Type="http://schemas.openxmlformats.org/officeDocument/2006/relationships/slide" Target="slides/slide174.xml"/><Relationship Id="rId175" Type="http://schemas.openxmlformats.org/officeDocument/2006/relationships/slide" Target="slides/slide173.xml"/><Relationship Id="rId174" Type="http://schemas.openxmlformats.org/officeDocument/2006/relationships/slide" Target="slides/slide172.xml"/><Relationship Id="rId173" Type="http://schemas.openxmlformats.org/officeDocument/2006/relationships/slide" Target="slides/slide171.xml"/><Relationship Id="rId172" Type="http://schemas.openxmlformats.org/officeDocument/2006/relationships/slide" Target="slides/slide170.xml"/><Relationship Id="rId171" Type="http://schemas.openxmlformats.org/officeDocument/2006/relationships/slide" Target="slides/slide169.xml"/><Relationship Id="rId170" Type="http://schemas.openxmlformats.org/officeDocument/2006/relationships/slide" Target="slides/slide168.xml"/><Relationship Id="rId17" Type="http://schemas.openxmlformats.org/officeDocument/2006/relationships/slide" Target="slides/slide15.xml"/><Relationship Id="rId169" Type="http://schemas.openxmlformats.org/officeDocument/2006/relationships/slide" Target="slides/slide167.xml"/><Relationship Id="rId168" Type="http://schemas.openxmlformats.org/officeDocument/2006/relationships/slide" Target="slides/slide166.xml"/><Relationship Id="rId167" Type="http://schemas.openxmlformats.org/officeDocument/2006/relationships/slide" Target="slides/slide165.xml"/><Relationship Id="rId166" Type="http://schemas.openxmlformats.org/officeDocument/2006/relationships/slide" Target="slides/slide164.xml"/><Relationship Id="rId165" Type="http://schemas.openxmlformats.org/officeDocument/2006/relationships/slide" Target="slides/slide163.xml"/><Relationship Id="rId164" Type="http://schemas.openxmlformats.org/officeDocument/2006/relationships/slide" Target="slides/slide162.xml"/><Relationship Id="rId163" Type="http://schemas.openxmlformats.org/officeDocument/2006/relationships/slide" Target="slides/slide161.xml"/><Relationship Id="rId162" Type="http://schemas.openxmlformats.org/officeDocument/2006/relationships/slide" Target="slides/slide160.xml"/><Relationship Id="rId161" Type="http://schemas.openxmlformats.org/officeDocument/2006/relationships/slide" Target="slides/slide159.xml"/><Relationship Id="rId160" Type="http://schemas.openxmlformats.org/officeDocument/2006/relationships/slide" Target="slides/slide158.xml"/><Relationship Id="rId16" Type="http://schemas.openxmlformats.org/officeDocument/2006/relationships/slide" Target="slides/slide14.xml"/><Relationship Id="rId159" Type="http://schemas.openxmlformats.org/officeDocument/2006/relationships/slide" Target="slides/slide157.xml"/><Relationship Id="rId158" Type="http://schemas.openxmlformats.org/officeDocument/2006/relationships/slide" Target="slides/slide156.xml"/><Relationship Id="rId157" Type="http://schemas.openxmlformats.org/officeDocument/2006/relationships/slide" Target="slides/slide155.xml"/><Relationship Id="rId156" Type="http://schemas.openxmlformats.org/officeDocument/2006/relationships/slide" Target="slides/slide154.xml"/><Relationship Id="rId155" Type="http://schemas.openxmlformats.org/officeDocument/2006/relationships/slide" Target="slides/slide153.xml"/><Relationship Id="rId154" Type="http://schemas.openxmlformats.org/officeDocument/2006/relationships/slide" Target="slides/slide152.xml"/><Relationship Id="rId153" Type="http://schemas.openxmlformats.org/officeDocument/2006/relationships/slide" Target="slides/slide151.xml"/><Relationship Id="rId152" Type="http://schemas.openxmlformats.org/officeDocument/2006/relationships/slide" Target="slides/slide150.xml"/><Relationship Id="rId151" Type="http://schemas.openxmlformats.org/officeDocument/2006/relationships/slide" Target="slides/slide149.xml"/><Relationship Id="rId150" Type="http://schemas.openxmlformats.org/officeDocument/2006/relationships/slide" Target="slides/slide148.xml"/><Relationship Id="rId15" Type="http://schemas.openxmlformats.org/officeDocument/2006/relationships/slide" Target="slides/slide13.xml"/><Relationship Id="rId149" Type="http://schemas.openxmlformats.org/officeDocument/2006/relationships/slide" Target="slides/slide147.xml"/><Relationship Id="rId148" Type="http://schemas.openxmlformats.org/officeDocument/2006/relationships/slide" Target="slides/slide146.xml"/><Relationship Id="rId147" Type="http://schemas.openxmlformats.org/officeDocument/2006/relationships/slide" Target="slides/slide145.xml"/><Relationship Id="rId146" Type="http://schemas.openxmlformats.org/officeDocument/2006/relationships/slide" Target="slides/slide144.xml"/><Relationship Id="rId145" Type="http://schemas.openxmlformats.org/officeDocument/2006/relationships/slide" Target="slides/slide143.xml"/><Relationship Id="rId144" Type="http://schemas.openxmlformats.org/officeDocument/2006/relationships/slide" Target="slides/slide142.xml"/><Relationship Id="rId143" Type="http://schemas.openxmlformats.org/officeDocument/2006/relationships/slide" Target="slides/slide141.xml"/><Relationship Id="rId142" Type="http://schemas.openxmlformats.org/officeDocument/2006/relationships/slide" Target="slides/slide140.xml"/><Relationship Id="rId141" Type="http://schemas.openxmlformats.org/officeDocument/2006/relationships/slide" Target="slides/slide139.xml"/><Relationship Id="rId140" Type="http://schemas.openxmlformats.org/officeDocument/2006/relationships/slide" Target="slides/slide138.xml"/><Relationship Id="rId14" Type="http://schemas.openxmlformats.org/officeDocument/2006/relationships/slide" Target="slides/slide12.xml"/><Relationship Id="rId139" Type="http://schemas.openxmlformats.org/officeDocument/2006/relationships/slide" Target="slides/slide137.xml"/><Relationship Id="rId138" Type="http://schemas.openxmlformats.org/officeDocument/2006/relationships/slide" Target="slides/slide136.xml"/><Relationship Id="rId137" Type="http://schemas.openxmlformats.org/officeDocument/2006/relationships/slide" Target="slides/slide135.xml"/><Relationship Id="rId136" Type="http://schemas.openxmlformats.org/officeDocument/2006/relationships/slide" Target="slides/slide134.xml"/><Relationship Id="rId135" Type="http://schemas.openxmlformats.org/officeDocument/2006/relationships/slide" Target="slides/slide133.xml"/><Relationship Id="rId134" Type="http://schemas.openxmlformats.org/officeDocument/2006/relationships/slide" Target="slides/slide132.xml"/><Relationship Id="rId133" Type="http://schemas.openxmlformats.org/officeDocument/2006/relationships/slide" Target="slides/slide131.xml"/><Relationship Id="rId132" Type="http://schemas.openxmlformats.org/officeDocument/2006/relationships/slide" Target="slides/slide130.xml"/><Relationship Id="rId131" Type="http://schemas.openxmlformats.org/officeDocument/2006/relationships/slide" Target="slides/slide129.xml"/><Relationship Id="rId130" Type="http://schemas.openxmlformats.org/officeDocument/2006/relationships/slide" Target="slides/slide128.xml"/><Relationship Id="rId13" Type="http://schemas.openxmlformats.org/officeDocument/2006/relationships/slide" Target="slides/slide11.xml"/><Relationship Id="rId129" Type="http://schemas.openxmlformats.org/officeDocument/2006/relationships/slide" Target="slides/slide127.xml"/><Relationship Id="rId128" Type="http://schemas.openxmlformats.org/officeDocument/2006/relationships/slide" Target="slides/slide126.xml"/><Relationship Id="rId127" Type="http://schemas.openxmlformats.org/officeDocument/2006/relationships/slide" Target="slides/slide125.xml"/><Relationship Id="rId126" Type="http://schemas.openxmlformats.org/officeDocument/2006/relationships/slide" Target="slides/slide124.xml"/><Relationship Id="rId125" Type="http://schemas.openxmlformats.org/officeDocument/2006/relationships/slide" Target="slides/slide123.xml"/><Relationship Id="rId124" Type="http://schemas.openxmlformats.org/officeDocument/2006/relationships/slide" Target="slides/slide122.xml"/><Relationship Id="rId123" Type="http://schemas.openxmlformats.org/officeDocument/2006/relationships/slide" Target="slides/slide121.xml"/><Relationship Id="rId122" Type="http://schemas.openxmlformats.org/officeDocument/2006/relationships/slide" Target="slides/slide120.xml"/><Relationship Id="rId121" Type="http://schemas.openxmlformats.org/officeDocument/2006/relationships/slide" Target="slides/slide119.xml"/><Relationship Id="rId120" Type="http://schemas.openxmlformats.org/officeDocument/2006/relationships/slide" Target="slides/slide118.xml"/><Relationship Id="rId12" Type="http://schemas.openxmlformats.org/officeDocument/2006/relationships/slide" Target="slides/slide10.xml"/><Relationship Id="rId119" Type="http://schemas.openxmlformats.org/officeDocument/2006/relationships/slide" Target="slides/slide117.xml"/><Relationship Id="rId118" Type="http://schemas.openxmlformats.org/officeDocument/2006/relationships/slide" Target="slides/slide116.xml"/><Relationship Id="rId117" Type="http://schemas.openxmlformats.org/officeDocument/2006/relationships/slide" Target="slides/slide115.xml"/><Relationship Id="rId116" Type="http://schemas.openxmlformats.org/officeDocument/2006/relationships/slide" Target="slides/slide114.xml"/><Relationship Id="rId115" Type="http://schemas.openxmlformats.org/officeDocument/2006/relationships/slide" Target="slides/slide113.xml"/><Relationship Id="rId114" Type="http://schemas.openxmlformats.org/officeDocument/2006/relationships/slide" Target="slides/slide112.xml"/><Relationship Id="rId113" Type="http://schemas.openxmlformats.org/officeDocument/2006/relationships/slide" Target="slides/slide111.xml"/><Relationship Id="rId112" Type="http://schemas.openxmlformats.org/officeDocument/2006/relationships/slide" Target="slides/slide110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svg"/><Relationship Id="rId2" Type="http://schemas.openxmlformats.org/officeDocument/2006/relationships/image" Target="../media/image24.png"/><Relationship Id="rId1" Type="http://schemas.openxmlformats.org/officeDocument/2006/relationships/image" Target="../media/image18.png"/></Relationships>
</file>

<file path=ppt/slides/_rels/slide10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0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svg"/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0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3.svg"/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0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svg"/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0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svg"/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0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svg"/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svg"/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svg"/><Relationship Id="rId8" Type="http://schemas.openxmlformats.org/officeDocument/2006/relationships/image" Target="../media/image7.png"/><Relationship Id="rId7" Type="http://schemas.openxmlformats.org/officeDocument/2006/relationships/image" Target="../media/image34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svg"/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1" Type="http://schemas.openxmlformats.org/officeDocument/2006/relationships/image" Target="../media/image29.png"/></Relationships>
</file>

<file path=ppt/slides/_rels/slide1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png"/><Relationship Id="rId7" Type="http://schemas.openxmlformats.org/officeDocument/2006/relationships/image" Target="../media/image34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svg"/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13.svg"/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png"/><Relationship Id="rId7" Type="http://schemas.openxmlformats.org/officeDocument/2006/relationships/image" Target="../media/image20.sv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3.svg"/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13.svg"/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4" Type="http://schemas.openxmlformats.org/officeDocument/2006/relationships/image" Target="../media/image33.png"/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png"/><Relationship Id="rId7" Type="http://schemas.openxmlformats.org/officeDocument/2006/relationships/image" Target="../media/image36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4" Type="http://schemas.openxmlformats.org/officeDocument/2006/relationships/image" Target="../media/image33.png"/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1.png"/><Relationship Id="rId7" Type="http://schemas.openxmlformats.org/officeDocument/2006/relationships/image" Target="../media/image36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4" Type="http://schemas.openxmlformats.org/officeDocument/2006/relationships/image" Target="../media/image33.png"/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1.svg"/><Relationship Id="rId1" Type="http://schemas.openxmlformats.org/officeDocument/2006/relationships/image" Target="../media/image29.png"/></Relationships>
</file>

<file path=ppt/slides/_rels/slide1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1.png"/><Relationship Id="rId7" Type="http://schemas.openxmlformats.org/officeDocument/2006/relationships/image" Target="../media/image36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4" Type="http://schemas.openxmlformats.org/officeDocument/2006/relationships/image" Target="../media/image33.png"/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1.sv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png"/><Relationship Id="rId7" Type="http://schemas.openxmlformats.org/officeDocument/2006/relationships/image" Target="../media/image36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4" Type="http://schemas.openxmlformats.org/officeDocument/2006/relationships/image" Target="../media/image33.png"/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1.png"/><Relationship Id="rId7" Type="http://schemas.openxmlformats.org/officeDocument/2006/relationships/image" Target="../media/image36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4" Type="http://schemas.openxmlformats.org/officeDocument/2006/relationships/image" Target="../media/image33.png"/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1.png"/><Relationship Id="rId7" Type="http://schemas.openxmlformats.org/officeDocument/2006/relationships/image" Target="../media/image36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4" Type="http://schemas.openxmlformats.org/officeDocument/2006/relationships/image" Target="../media/image33.png"/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image" Target="../media/image29.png"/></Relationships>
</file>

<file path=ppt/slides/_rels/slide1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1.png"/><Relationship Id="rId7" Type="http://schemas.openxmlformats.org/officeDocument/2006/relationships/image" Target="../media/image36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4" Type="http://schemas.openxmlformats.org/officeDocument/2006/relationships/image" Target="../media/image33.png"/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10" Type="http://schemas.openxmlformats.org/officeDocument/2006/relationships/image" Target="../media/image39.png"/><Relationship Id="rId1" Type="http://schemas.openxmlformats.org/officeDocument/2006/relationships/image" Target="../media/image29.png"/></Relationships>
</file>

<file path=ppt/slides/_rels/slide1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28.png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20.png"/></Relationships>
</file>

<file path=ppt/slides/_rels/slide1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28.png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20.png"/></Relationships>
</file>

<file path=ppt/slides/_rels/slide1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28.png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20.png"/></Relationships>
</file>

<file path=ppt/slides/_rels/slide1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28.png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20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svg"/><Relationship Id="rId3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sv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7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8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png"/><Relationship Id="rId3" Type="http://schemas.openxmlformats.org/officeDocument/2006/relationships/image" Target="../media/image15.png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8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52.png"/><Relationship Id="rId3" Type="http://schemas.openxmlformats.org/officeDocument/2006/relationships/image" Target="../media/image15.png"/><Relationship Id="rId2" Type="http://schemas.openxmlformats.org/officeDocument/2006/relationships/image" Target="../media/image23.svg"/><Relationship Id="rId1" Type="http://schemas.openxmlformats.org/officeDocument/2006/relationships/image" Target="../media/image50.png"/></Relationships>
</file>

<file path=ppt/slides/_rels/slide18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25.svg"/><Relationship Id="rId1" Type="http://schemas.openxmlformats.org/officeDocument/2006/relationships/image" Target="../media/image53.png"/></Relationships>
</file>

<file path=ppt/slides/_rels/slide1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25.svg"/><Relationship Id="rId1" Type="http://schemas.openxmlformats.org/officeDocument/2006/relationships/image" Target="../media/image53.png"/></Relationships>
</file>

<file path=ppt/slides/_rels/slide18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25.svg"/><Relationship Id="rId1" Type="http://schemas.openxmlformats.org/officeDocument/2006/relationships/image" Target="../media/image53.png"/></Relationships>
</file>

<file path=ppt/slides/_rels/slide18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25.svg"/><Relationship Id="rId1" Type="http://schemas.openxmlformats.org/officeDocument/2006/relationships/image" Target="../media/image53.png"/></Relationships>
</file>

<file path=ppt/slides/_rels/slide18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4.png"/><Relationship Id="rId3" Type="http://schemas.openxmlformats.org/officeDocument/2006/relationships/image" Target="../media/image25.svg"/><Relationship Id="rId2" Type="http://schemas.openxmlformats.org/officeDocument/2006/relationships/image" Target="../media/image53.png"/><Relationship Id="rId1" Type="http://schemas.openxmlformats.org/officeDocument/2006/relationships/image" Target="../media/image55.png"/></Relationships>
</file>

<file path=ppt/slides/_rels/slide18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5.svg"/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svg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25.svg"/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svg"/><Relationship Id="rId1" Type="http://schemas.openxmlformats.org/officeDocument/2006/relationships/image" Target="../media/image58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11.png"/></Relationships>
</file>

<file path=ppt/slides/_rels/slide19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svg"/><Relationship Id="rId3" Type="http://schemas.openxmlformats.org/officeDocument/2006/relationships/image" Target="../media/image11.png"/><Relationship Id="rId2" Type="http://schemas.openxmlformats.org/officeDocument/2006/relationships/image" Target="../media/image28.svg"/><Relationship Id="rId1" Type="http://schemas.openxmlformats.org/officeDocument/2006/relationships/image" Target="../media/image59.png"/></Relationships>
</file>

<file path=ppt/slides/_rels/slide19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2" Type="http://schemas.openxmlformats.org/officeDocument/2006/relationships/image" Target="../media/image28.svg"/><Relationship Id="rId1" Type="http://schemas.openxmlformats.org/officeDocument/2006/relationships/image" Target="../media/image59.png"/></Relationships>
</file>

<file path=ppt/slides/_rels/slide19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2" Type="http://schemas.openxmlformats.org/officeDocument/2006/relationships/image" Target="../media/image28.svg"/><Relationship Id="rId1" Type="http://schemas.openxmlformats.org/officeDocument/2006/relationships/image" Target="../media/image59.png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19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8" Type="http://schemas.openxmlformats.org/officeDocument/2006/relationships/image" Target="../media/image23.svg"/><Relationship Id="rId7" Type="http://schemas.openxmlformats.org/officeDocument/2006/relationships/image" Target="../media/image50.png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9.svg"/><Relationship Id="rId3" Type="http://schemas.openxmlformats.org/officeDocument/2006/relationships/image" Target="../media/image12.png"/><Relationship Id="rId2" Type="http://schemas.openxmlformats.org/officeDocument/2006/relationships/image" Target="../media/image28.sv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svg"/><Relationship Id="rId1" Type="http://schemas.openxmlformats.org/officeDocument/2006/relationships/image" Target="../media/image62.png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svg"/><Relationship Id="rId1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svg"/><Relationship Id="rId1" Type="http://schemas.openxmlformats.org/officeDocument/2006/relationships/image" Target="../media/image65.png"/></Relationships>
</file>

<file path=ppt/slides/_rels/slide2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6.png"/><Relationship Id="rId2" Type="http://schemas.openxmlformats.org/officeDocument/2006/relationships/image" Target="../media/image30.svg"/><Relationship Id="rId1" Type="http://schemas.openxmlformats.org/officeDocument/2006/relationships/image" Target="../media/image65.png"/></Relationships>
</file>

<file path=ppt/slides/_rels/slide2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6.png"/><Relationship Id="rId2" Type="http://schemas.openxmlformats.org/officeDocument/2006/relationships/image" Target="../media/image30.svg"/><Relationship Id="rId1" Type="http://schemas.openxmlformats.org/officeDocument/2006/relationships/image" Target="../media/image65.png"/></Relationships>
</file>

<file path=ppt/slides/_rels/slide2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6.png"/><Relationship Id="rId2" Type="http://schemas.openxmlformats.org/officeDocument/2006/relationships/image" Target="../media/image30.svg"/><Relationship Id="rId1" Type="http://schemas.openxmlformats.org/officeDocument/2006/relationships/image" Target="../media/image65.png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png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svg"/><Relationship Id="rId1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svg"/><Relationship Id="rId3" Type="http://schemas.openxmlformats.org/officeDocument/2006/relationships/image" Target="../media/image67.png"/><Relationship Id="rId2" Type="http://schemas.openxmlformats.org/officeDocument/2006/relationships/image" Target="../media/image32.svg"/><Relationship Id="rId1" Type="http://schemas.openxmlformats.org/officeDocument/2006/relationships/image" Target="../media/image68.png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png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png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svg"/><Relationship Id="rId1" Type="http://schemas.openxmlformats.org/officeDocument/2006/relationships/image" Target="../media/image70.png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svg"/><Relationship Id="rId1" Type="http://schemas.openxmlformats.org/officeDocument/2006/relationships/image" Target="../media/image73.png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svg"/><Relationship Id="rId1" Type="http://schemas.openxmlformats.org/officeDocument/2006/relationships/image" Target="../media/image73.png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svg"/><Relationship Id="rId1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svg"/><Relationship Id="rId1" Type="http://schemas.openxmlformats.org/officeDocument/2006/relationships/image" Target="../media/image73.pn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svg"/><Relationship Id="rId1" Type="http://schemas.openxmlformats.org/officeDocument/2006/relationships/image" Target="../media/image73.pn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svg"/><Relationship Id="rId1" Type="http://schemas.openxmlformats.org/officeDocument/2006/relationships/image" Target="../media/image73.pn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svg"/><Relationship Id="rId1" Type="http://schemas.openxmlformats.org/officeDocument/2006/relationships/image" Target="../media/image73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svg"/><Relationship Id="rId1" Type="http://schemas.openxmlformats.org/officeDocument/2006/relationships/image" Target="../media/image74.pn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svg"/><Relationship Id="rId1" Type="http://schemas.openxmlformats.org/officeDocument/2006/relationships/image" Target="../media/image74.png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svg"/><Relationship Id="rId1" Type="http://schemas.openxmlformats.org/officeDocument/2006/relationships/image" Target="../media/image74.png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svg"/><Relationship Id="rId1" Type="http://schemas.openxmlformats.org/officeDocument/2006/relationships/image" Target="../media/image7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svg"/><Relationship Id="rId1" Type="http://schemas.openxmlformats.org/officeDocument/2006/relationships/image" Target="../media/image37.png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svg"/><Relationship Id="rId1" Type="http://schemas.openxmlformats.org/officeDocument/2006/relationships/image" Target="../media/image75.png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svg"/><Relationship Id="rId1" Type="http://schemas.openxmlformats.org/officeDocument/2006/relationships/image" Target="../media/image75.png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svg"/><Relationship Id="rId1" Type="http://schemas.openxmlformats.org/officeDocument/2006/relationships/image" Target="../media/image78.png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svg"/><Relationship Id="rId1" Type="http://schemas.openxmlformats.org/officeDocument/2006/relationships/image" Target="../media/image78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svg"/><Relationship Id="rId1" Type="http://schemas.openxmlformats.org/officeDocument/2006/relationships/image" Target="../media/image79.png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9.svg"/><Relationship Id="rId3" Type="http://schemas.openxmlformats.org/officeDocument/2006/relationships/image" Target="../media/image12.png"/><Relationship Id="rId2" Type="http://schemas.openxmlformats.org/officeDocument/2006/relationships/image" Target="../media/image8.svg"/><Relationship Id="rId1" Type="http://schemas.openxmlformats.org/officeDocument/2006/relationships/image" Target="../media/image11.png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9.svg"/><Relationship Id="rId3" Type="http://schemas.openxmlformats.org/officeDocument/2006/relationships/image" Target="../media/image12.png"/><Relationship Id="rId2" Type="http://schemas.openxmlformats.org/officeDocument/2006/relationships/image" Target="../media/image8.svg"/><Relationship Id="rId1" Type="http://schemas.openxmlformats.org/officeDocument/2006/relationships/image" Target="../media/image11.png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1.png"/><Relationship Id="rId2" Type="http://schemas.openxmlformats.org/officeDocument/2006/relationships/image" Target="../media/image82.png"/><Relationship Id="rId1" Type="http://schemas.openxmlformats.org/officeDocument/2006/relationships/image" Target="../media/image80.png"/></Relationships>
</file>

<file path=ppt/slides/_rels/slide3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3.png"/><Relationship Id="rId3" Type="http://schemas.openxmlformats.org/officeDocument/2006/relationships/image" Target="../media/image81.png"/><Relationship Id="rId2" Type="http://schemas.openxmlformats.org/officeDocument/2006/relationships/image" Target="../media/image82.png"/><Relationship Id="rId1" Type="http://schemas.openxmlformats.org/officeDocument/2006/relationships/image" Target="../media/image80.png"/></Relationships>
</file>

<file path=ppt/slides/_rels/slide3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svg"/><Relationship Id="rId3" Type="http://schemas.openxmlformats.org/officeDocument/2006/relationships/image" Target="../media/image85.png"/><Relationship Id="rId2" Type="http://schemas.openxmlformats.org/officeDocument/2006/relationships/image" Target="../media/image39.svg"/><Relationship Id="rId1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svg"/><Relationship Id="rId7" Type="http://schemas.openxmlformats.org/officeDocument/2006/relationships/image" Target="../media/image14.png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9.svg"/><Relationship Id="rId3" Type="http://schemas.openxmlformats.org/officeDocument/2006/relationships/image" Target="../media/image12.png"/><Relationship Id="rId2" Type="http://schemas.openxmlformats.org/officeDocument/2006/relationships/image" Target="../media/image8.svg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2.svg"/><Relationship Id="rId1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svg"/><Relationship Id="rId1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svg"/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5.svg"/><Relationship Id="rId3" Type="http://schemas.openxmlformats.org/officeDocument/2006/relationships/image" Target="../media/image6.png"/><Relationship Id="rId2" Type="http://schemas.openxmlformats.org/officeDocument/2006/relationships/image" Target="../media/image3.svg"/><Relationship Id="rId1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svg"/><Relationship Id="rId3" Type="http://schemas.openxmlformats.org/officeDocument/2006/relationships/image" Target="../media/image2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svg"/><Relationship Id="rId3" Type="http://schemas.openxmlformats.org/officeDocument/2006/relationships/image" Target="../media/image21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svg"/><Relationship Id="rId1" Type="http://schemas.openxmlformats.org/officeDocument/2006/relationships/image" Target="../media/image17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svg"/><Relationship Id="rId1" Type="http://schemas.openxmlformats.org/officeDocument/2006/relationships/image" Target="../media/image2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svg"/><Relationship Id="rId1" Type="http://schemas.openxmlformats.org/officeDocument/2006/relationships/image" Target="../media/image2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svg"/><Relationship Id="rId1" Type="http://schemas.openxmlformats.org/officeDocument/2006/relationships/image" Target="../media/image2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svg"/><Relationship Id="rId1" Type="http://schemas.openxmlformats.org/officeDocument/2006/relationships/image" Target="../media/image2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sv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13.svg"/><Relationship Id="rId1" Type="http://schemas.openxmlformats.org/officeDocument/2006/relationships/image" Target="../media/image2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9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9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929640" y="1322705"/>
            <a:ext cx="10245725" cy="2186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b="1">
                <a:solidFill>
                  <a:schemeClr val="tx1"/>
                </a:solidFill>
                <a:effectLst/>
              </a:rPr>
              <a:t>Range Filtering at Orca Lab</a:t>
            </a:r>
            <a:endParaRPr lang="en-US" altLang="zh-CN" b="1">
              <a:solidFill>
                <a:schemeClr val="tx1"/>
              </a:solidFill>
              <a:effectLst/>
            </a:endParaRPr>
          </a:p>
        </p:txBody>
      </p:sp>
      <p:sp>
        <p:nvSpPr>
          <p:cNvPr id="6" name="副标题 4"/>
          <p:cNvSpPr>
            <a:spLocks noGrp="1"/>
          </p:cNvSpPr>
          <p:nvPr>
            <p:ph type="subTitle" idx="1"/>
          </p:nvPr>
        </p:nvSpPr>
        <p:spPr>
          <a:xfrm>
            <a:off x="929640" y="3602355"/>
            <a:ext cx="9144000" cy="2673350"/>
          </a:xfrm>
        </p:spPr>
        <p:txBody>
          <a:bodyPr>
            <a:normAutofit/>
          </a:bodyPr>
          <a:lstStyle/>
          <a:p>
            <a:pPr algn="l"/>
            <a:endParaRPr lang="en-US" altLang="zh-CN" sz="2800"/>
          </a:p>
          <a:p>
            <a:pPr algn="l"/>
            <a:endParaRPr lang="en-US" altLang="zh-CN" sz="2800">
              <a:sym typeface="+mn-ea"/>
            </a:endParaRPr>
          </a:p>
          <a:p>
            <a:pPr algn="l"/>
            <a:endParaRPr lang="en-US" altLang="zh-CN" sz="2800">
              <a:sym typeface="+mn-ea"/>
            </a:endParaRPr>
          </a:p>
          <a:p>
            <a:pPr algn="l"/>
            <a:endParaRPr lang="en-US" altLang="zh-CN" sz="2800">
              <a:sym typeface="+mn-ea"/>
            </a:endParaRPr>
          </a:p>
          <a:p>
            <a:pPr algn="l"/>
            <a:r>
              <a:rPr lang="en-US" altLang="zh-CN" sz="2800">
                <a:sym typeface="+mn-ea"/>
              </a:rPr>
              <a:t>  Niv Dayan, Navid Eslami</a:t>
            </a:r>
            <a:endParaRPr lang="en-US" altLang="zh-CN" sz="2800"/>
          </a:p>
        </p:txBody>
      </p:sp>
      <p:grpSp>
        <p:nvGrpSpPr>
          <p:cNvPr id="7" name="Group 6"/>
          <p:cNvGrpSpPr/>
          <p:nvPr/>
        </p:nvGrpSpPr>
        <p:grpSpPr>
          <a:xfrm>
            <a:off x="9314553" y="4514106"/>
            <a:ext cx="2753308" cy="2225402"/>
            <a:chOff x="13627" y="6475"/>
            <a:chExt cx="5907" cy="4440"/>
          </a:xfrm>
        </p:grpSpPr>
        <p:sp>
          <p:nvSpPr>
            <p:cNvPr id="8" name="Text Box 7"/>
            <p:cNvSpPr txBox="1"/>
            <p:nvPr/>
          </p:nvSpPr>
          <p:spPr>
            <a:xfrm>
              <a:off x="13627" y="9075"/>
              <a:ext cx="5907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>
                  <a:sym typeface="+mn-ea"/>
                </a:rPr>
                <a:t>CSC2525</a:t>
              </a:r>
              <a:endParaRPr lang="en-US" altLang="zh-CN">
                <a:sym typeface="+mn-ea"/>
              </a:endParaRPr>
            </a:p>
            <a:p>
              <a:pPr algn="ctr"/>
              <a:r>
                <a:rPr lang="en-US"/>
                <a:t>Research Topics in Database Management</a:t>
              </a:r>
              <a:endParaRPr lang="en-US"/>
            </a:p>
          </p:txBody>
        </p:sp>
        <p:pic>
          <p:nvPicPr>
            <p:cNvPr id="9" name="Picture 8" descr="UofT_Logo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282" y="6475"/>
              <a:ext cx="2600" cy="2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13" name="Group 12"/>
          <p:cNvGrpSpPr/>
          <p:nvPr/>
        </p:nvGrpSpPr>
        <p:grpSpPr>
          <a:xfrm>
            <a:off x="2604770" y="2785110"/>
            <a:ext cx="3291205" cy="1449705"/>
            <a:chOff x="4102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249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05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6800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687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13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297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615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8319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6687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13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6154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85925" y="3399790"/>
            <a:ext cx="4558030" cy="548640"/>
            <a:chOff x="2655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9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2655" y="5354"/>
              <a:ext cx="864" cy="864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509510" y="3059430"/>
            <a:ext cx="1334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[BA,BE]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Size=1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608330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0" name="Picture 29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710" y="3084830"/>
            <a:ext cx="167640" cy="2349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147435" y="3431540"/>
            <a:ext cx="607060" cy="188722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956175" y="5415280"/>
            <a:ext cx="2292350" cy="479425"/>
            <a:chOff x="7805" y="8528"/>
            <a:chExt cx="3610" cy="755"/>
          </a:xfrm>
        </p:grpSpPr>
        <p:sp>
          <p:nvSpPr>
            <p:cNvPr id="7" name="Rectangles 6"/>
            <p:cNvSpPr/>
            <p:nvPr/>
          </p:nvSpPr>
          <p:spPr>
            <a:xfrm>
              <a:off x="7805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045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Box 4"/>
          <p:cNvSpPr txBox="1"/>
          <p:nvPr/>
        </p:nvSpPr>
        <p:spPr>
          <a:xfrm>
            <a:off x="2616200" y="5394325"/>
            <a:ext cx="1645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Example</a:t>
            </a:r>
            <a:endParaRPr lang="en-US" sz="2800" b="1"/>
          </a:p>
        </p:txBody>
      </p:sp>
      <p:sp>
        <p:nvSpPr>
          <p:cNvPr id="2" name="Text Box 1"/>
          <p:cNvSpPr txBox="1"/>
          <p:nvPr/>
        </p:nvSpPr>
        <p:spPr>
          <a:xfrm>
            <a:off x="5078730" y="5384165"/>
            <a:ext cx="1150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10110</a:t>
            </a:r>
            <a:endParaRPr lang="en-US" sz="2800" b="1"/>
          </a:p>
        </p:txBody>
      </p:sp>
      <p:sp>
        <p:nvSpPr>
          <p:cNvPr id="3" name="Text Box 2"/>
          <p:cNvSpPr txBox="1"/>
          <p:nvPr/>
        </p:nvSpPr>
        <p:spPr>
          <a:xfrm>
            <a:off x="6417310" y="5384165"/>
            <a:ext cx="7753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100</a:t>
            </a:r>
            <a:endParaRPr lang="en-US" sz="2800"/>
          </a:p>
        </p:txBody>
      </p:sp>
      <p:grpSp>
        <p:nvGrpSpPr>
          <p:cNvPr id="14" name="Group 13"/>
          <p:cNvGrpSpPr/>
          <p:nvPr/>
        </p:nvGrpSpPr>
        <p:grpSpPr>
          <a:xfrm>
            <a:off x="7258050" y="5415280"/>
            <a:ext cx="2292350" cy="479425"/>
            <a:chOff x="11430" y="8528"/>
            <a:chExt cx="3610" cy="755"/>
          </a:xfrm>
        </p:grpSpPr>
        <p:sp>
          <p:nvSpPr>
            <p:cNvPr id="9" name="Rectangles 8"/>
            <p:cNvSpPr/>
            <p:nvPr/>
          </p:nvSpPr>
          <p:spPr>
            <a:xfrm>
              <a:off x="11430" y="8528"/>
              <a:ext cx="3610" cy="754"/>
            </a:xfrm>
            <a:prstGeom prst="rect">
              <a:avLst/>
            </a:prstGeom>
            <a:solidFill>
              <a:schemeClr val="bg2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3670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0"/>
          <p:cNvSpPr txBox="1"/>
          <p:nvPr/>
        </p:nvSpPr>
        <p:spPr>
          <a:xfrm>
            <a:off x="7421245" y="5384165"/>
            <a:ext cx="1091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11111</a:t>
            </a:r>
            <a:endParaRPr lang="en-US" sz="2800" b="1"/>
          </a:p>
        </p:txBody>
      </p:sp>
      <p:sp>
        <p:nvSpPr>
          <p:cNvPr id="12" name="Text Box 11"/>
          <p:cNvSpPr txBox="1"/>
          <p:nvPr/>
        </p:nvSpPr>
        <p:spPr>
          <a:xfrm>
            <a:off x="8872855" y="5384165"/>
            <a:ext cx="480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...</a:t>
            </a:r>
            <a:endParaRPr lang="en-US" sz="2800"/>
          </a:p>
        </p:txBody>
      </p:sp>
      <p:pic>
        <p:nvPicPr>
          <p:cNvPr id="13" name="Picture 12" descr="spli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6265" y="5990590"/>
            <a:ext cx="627380" cy="627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Size=1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608330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0" name="Picture 29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710" y="3084830"/>
            <a:ext cx="167640" cy="2349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56175" y="5415280"/>
            <a:ext cx="2292350" cy="479425"/>
            <a:chOff x="7805" y="8528"/>
            <a:chExt cx="3610" cy="755"/>
          </a:xfrm>
        </p:grpSpPr>
        <p:sp>
          <p:nvSpPr>
            <p:cNvPr id="7" name="Rectangles 6"/>
            <p:cNvSpPr/>
            <p:nvPr/>
          </p:nvSpPr>
          <p:spPr>
            <a:xfrm>
              <a:off x="7805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045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fingerprin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9260" y="5461635"/>
            <a:ext cx="385445" cy="385445"/>
          </a:xfrm>
          <a:prstGeom prst="rect">
            <a:avLst/>
          </a:prstGeom>
        </p:spPr>
      </p:pic>
      <p:pic>
        <p:nvPicPr>
          <p:cNvPr id="11" name="Picture 10" descr="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25" y="5561965"/>
            <a:ext cx="340995" cy="186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Size=2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64007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56175" y="5415280"/>
            <a:ext cx="2292350" cy="479425"/>
            <a:chOff x="7805" y="8528"/>
            <a:chExt cx="3610" cy="755"/>
          </a:xfrm>
        </p:grpSpPr>
        <p:sp>
          <p:nvSpPr>
            <p:cNvPr id="7" name="Rectangles 6"/>
            <p:cNvSpPr/>
            <p:nvPr/>
          </p:nvSpPr>
          <p:spPr>
            <a:xfrm>
              <a:off x="7805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045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fingerprin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9260" y="5461635"/>
            <a:ext cx="385445" cy="385445"/>
          </a:xfrm>
          <a:prstGeom prst="rect">
            <a:avLst/>
          </a:prstGeom>
        </p:spPr>
      </p:pic>
      <p:pic>
        <p:nvPicPr>
          <p:cNvPr id="11" name="Picture 10" descr="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25" y="5561965"/>
            <a:ext cx="340995" cy="1860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396355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205" y="310134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680" y="3101975"/>
            <a:ext cx="257810" cy="26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Size=2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64007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396355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205" y="310134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80" y="3101975"/>
            <a:ext cx="257810" cy="26352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944620" y="5415280"/>
            <a:ext cx="2292350" cy="479425"/>
            <a:chOff x="6212" y="8528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12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52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7705" y="5461635"/>
            <a:ext cx="385445" cy="38544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243955" y="5415280"/>
            <a:ext cx="2292350" cy="479425"/>
            <a:chOff x="9833" y="8528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33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73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7040" y="5461635"/>
            <a:ext cx="38544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Size=2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64007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396355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205" y="310134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80" y="3101975"/>
            <a:ext cx="257810" cy="2635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44620" y="5415280"/>
            <a:ext cx="2292350" cy="479425"/>
            <a:chOff x="6212" y="8528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12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52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7705" y="5461635"/>
            <a:ext cx="385445" cy="38544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43955" y="5415280"/>
            <a:ext cx="2292350" cy="479425"/>
            <a:chOff x="9833" y="8528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33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73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7040" y="5461635"/>
            <a:ext cx="385445" cy="38544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5701665" y="3428365"/>
            <a:ext cx="61595" cy="194183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m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330" y="5564505"/>
            <a:ext cx="434340" cy="22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Size=2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64007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396355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205" y="310134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80" y="3101975"/>
            <a:ext cx="257810" cy="2635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44620" y="5415280"/>
            <a:ext cx="2292350" cy="479425"/>
            <a:chOff x="6212" y="8528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12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52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7705" y="5461635"/>
            <a:ext cx="385445" cy="3854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43955" y="5415280"/>
            <a:ext cx="2292350" cy="479425"/>
            <a:chOff x="9833" y="8528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33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73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7040" y="5461635"/>
            <a:ext cx="385445" cy="38544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5701665" y="3428365"/>
            <a:ext cx="61595" cy="194183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m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330" y="5564505"/>
            <a:ext cx="434340" cy="22225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6468110" y="3428365"/>
            <a:ext cx="1584325" cy="191135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m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40" y="5554345"/>
            <a:ext cx="461645" cy="23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Size=2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64007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396355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205" y="310134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80" y="3101975"/>
            <a:ext cx="257810" cy="2635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944620" y="5415280"/>
            <a:ext cx="2292350" cy="479425"/>
            <a:chOff x="6212" y="8528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12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52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243955" y="5415280"/>
            <a:ext cx="2292350" cy="479425"/>
            <a:chOff x="9833" y="8528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33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73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5701665" y="3428365"/>
            <a:ext cx="61595" cy="194183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468110" y="3428365"/>
            <a:ext cx="1584325" cy="191135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1890395" y="5394325"/>
            <a:ext cx="1645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Example</a:t>
            </a:r>
            <a:endParaRPr lang="en-US" sz="2800" b="1"/>
          </a:p>
        </p:txBody>
      </p:sp>
      <p:sp>
        <p:nvSpPr>
          <p:cNvPr id="4" name="Text Box 3"/>
          <p:cNvSpPr txBox="1"/>
          <p:nvPr/>
        </p:nvSpPr>
        <p:spPr>
          <a:xfrm>
            <a:off x="4097655" y="5384165"/>
            <a:ext cx="1150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10110</a:t>
            </a:r>
            <a:endParaRPr lang="en-US" sz="2800" b="1"/>
          </a:p>
        </p:txBody>
      </p:sp>
      <p:sp>
        <p:nvSpPr>
          <p:cNvPr id="7" name="Text Box 6"/>
          <p:cNvSpPr txBox="1"/>
          <p:nvPr/>
        </p:nvSpPr>
        <p:spPr>
          <a:xfrm>
            <a:off x="5405755" y="5384165"/>
            <a:ext cx="7486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011</a:t>
            </a:r>
            <a:endParaRPr lang="en-US" sz="2800"/>
          </a:p>
        </p:txBody>
      </p:sp>
      <p:sp>
        <p:nvSpPr>
          <p:cNvPr id="8" name="Text Box 7"/>
          <p:cNvSpPr txBox="1"/>
          <p:nvPr/>
        </p:nvSpPr>
        <p:spPr>
          <a:xfrm>
            <a:off x="6376670" y="5384165"/>
            <a:ext cx="1150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10110</a:t>
            </a:r>
            <a:endParaRPr lang="en-US" sz="2800" b="1"/>
          </a:p>
        </p:txBody>
      </p:sp>
      <p:sp>
        <p:nvSpPr>
          <p:cNvPr id="9" name="Text Box 8"/>
          <p:cNvSpPr txBox="1"/>
          <p:nvPr/>
        </p:nvSpPr>
        <p:spPr>
          <a:xfrm>
            <a:off x="7715250" y="5384165"/>
            <a:ext cx="7753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101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Size=2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64007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396355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205" y="310134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80" y="3101975"/>
            <a:ext cx="257810" cy="2635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44620" y="5415280"/>
            <a:ext cx="2292350" cy="479425"/>
            <a:chOff x="6212" y="8528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12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52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243955" y="5415280"/>
            <a:ext cx="2292350" cy="479425"/>
            <a:chOff x="9833" y="8528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33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73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5701665" y="3428365"/>
            <a:ext cx="61595" cy="194183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468110" y="3428365"/>
            <a:ext cx="1584325" cy="191135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1890395" y="5394325"/>
            <a:ext cx="1645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Example</a:t>
            </a:r>
            <a:endParaRPr lang="en-US" sz="2800" b="1"/>
          </a:p>
        </p:txBody>
      </p:sp>
      <p:sp>
        <p:nvSpPr>
          <p:cNvPr id="4" name="Text Box 3"/>
          <p:cNvSpPr txBox="1"/>
          <p:nvPr/>
        </p:nvSpPr>
        <p:spPr>
          <a:xfrm>
            <a:off x="4097655" y="5384165"/>
            <a:ext cx="1150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10110</a:t>
            </a:r>
            <a:endParaRPr lang="en-US" sz="2800" b="1"/>
          </a:p>
        </p:txBody>
      </p:sp>
      <p:sp>
        <p:nvSpPr>
          <p:cNvPr id="7" name="Text Box 6"/>
          <p:cNvSpPr txBox="1"/>
          <p:nvPr/>
        </p:nvSpPr>
        <p:spPr>
          <a:xfrm>
            <a:off x="5405755" y="5384165"/>
            <a:ext cx="7486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011</a:t>
            </a:r>
            <a:endParaRPr lang="en-US" sz="2800"/>
          </a:p>
        </p:txBody>
      </p:sp>
      <p:sp>
        <p:nvSpPr>
          <p:cNvPr id="8" name="Text Box 7"/>
          <p:cNvSpPr txBox="1"/>
          <p:nvPr/>
        </p:nvSpPr>
        <p:spPr>
          <a:xfrm>
            <a:off x="6376670" y="5384165"/>
            <a:ext cx="1150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10110</a:t>
            </a:r>
            <a:endParaRPr lang="en-US" sz="2800" b="1"/>
          </a:p>
        </p:txBody>
      </p:sp>
      <p:sp>
        <p:nvSpPr>
          <p:cNvPr id="9" name="Text Box 8"/>
          <p:cNvSpPr txBox="1"/>
          <p:nvPr/>
        </p:nvSpPr>
        <p:spPr>
          <a:xfrm>
            <a:off x="7715250" y="5384165"/>
            <a:ext cx="7753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101</a:t>
            </a:r>
            <a:endParaRPr lang="en-US" sz="2800"/>
          </a:p>
        </p:txBody>
      </p:sp>
      <p:grpSp>
        <p:nvGrpSpPr>
          <p:cNvPr id="19" name="Group 18"/>
          <p:cNvGrpSpPr/>
          <p:nvPr/>
        </p:nvGrpSpPr>
        <p:grpSpPr>
          <a:xfrm>
            <a:off x="8545830" y="5415280"/>
            <a:ext cx="2292350" cy="479425"/>
            <a:chOff x="13458" y="8528"/>
            <a:chExt cx="3610" cy="755"/>
          </a:xfrm>
        </p:grpSpPr>
        <p:sp>
          <p:nvSpPr>
            <p:cNvPr id="10" name="Rectangles 9"/>
            <p:cNvSpPr/>
            <p:nvPr/>
          </p:nvSpPr>
          <p:spPr>
            <a:xfrm>
              <a:off x="13458" y="8528"/>
              <a:ext cx="3610" cy="754"/>
            </a:xfrm>
            <a:prstGeom prst="rect">
              <a:avLst/>
            </a:prstGeom>
            <a:solidFill>
              <a:schemeClr val="bg2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698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1"/>
          <p:cNvSpPr txBox="1"/>
          <p:nvPr/>
        </p:nvSpPr>
        <p:spPr>
          <a:xfrm>
            <a:off x="8709025" y="5384165"/>
            <a:ext cx="1091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11111</a:t>
            </a:r>
            <a:endParaRPr lang="en-US" sz="2800" b="1"/>
          </a:p>
        </p:txBody>
      </p:sp>
      <p:sp>
        <p:nvSpPr>
          <p:cNvPr id="13" name="Text Box 12"/>
          <p:cNvSpPr txBox="1"/>
          <p:nvPr/>
        </p:nvSpPr>
        <p:spPr>
          <a:xfrm>
            <a:off x="10160635" y="5384165"/>
            <a:ext cx="480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...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Size=2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64007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396355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205" y="310134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80" y="3101975"/>
            <a:ext cx="257810" cy="2635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44620" y="5415280"/>
            <a:ext cx="2292350" cy="479425"/>
            <a:chOff x="6212" y="8528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12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52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243955" y="5415280"/>
            <a:ext cx="2292350" cy="479425"/>
            <a:chOff x="9833" y="8528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33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73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5701665" y="3428365"/>
            <a:ext cx="61595" cy="194183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468110" y="3428365"/>
            <a:ext cx="1584325" cy="191135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1890395" y="5394325"/>
            <a:ext cx="1645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Example</a:t>
            </a:r>
            <a:endParaRPr lang="en-US" sz="2800" b="1"/>
          </a:p>
        </p:txBody>
      </p:sp>
      <p:sp>
        <p:nvSpPr>
          <p:cNvPr id="4" name="Text Box 3"/>
          <p:cNvSpPr txBox="1"/>
          <p:nvPr/>
        </p:nvSpPr>
        <p:spPr>
          <a:xfrm>
            <a:off x="4097655" y="5384165"/>
            <a:ext cx="1150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10110</a:t>
            </a:r>
            <a:endParaRPr lang="en-US" sz="2800" b="1"/>
          </a:p>
        </p:txBody>
      </p:sp>
      <p:sp>
        <p:nvSpPr>
          <p:cNvPr id="7" name="Text Box 6"/>
          <p:cNvSpPr txBox="1"/>
          <p:nvPr/>
        </p:nvSpPr>
        <p:spPr>
          <a:xfrm>
            <a:off x="5405755" y="5384165"/>
            <a:ext cx="7486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011</a:t>
            </a:r>
            <a:endParaRPr lang="en-US" sz="2800"/>
          </a:p>
        </p:txBody>
      </p:sp>
      <p:sp>
        <p:nvSpPr>
          <p:cNvPr id="8" name="Text Box 7"/>
          <p:cNvSpPr txBox="1"/>
          <p:nvPr/>
        </p:nvSpPr>
        <p:spPr>
          <a:xfrm>
            <a:off x="6376670" y="5384165"/>
            <a:ext cx="1150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10110</a:t>
            </a:r>
            <a:endParaRPr lang="en-US" sz="2800" b="1"/>
          </a:p>
        </p:txBody>
      </p:sp>
      <p:sp>
        <p:nvSpPr>
          <p:cNvPr id="9" name="Text Box 8"/>
          <p:cNvSpPr txBox="1"/>
          <p:nvPr/>
        </p:nvSpPr>
        <p:spPr>
          <a:xfrm>
            <a:off x="7715250" y="5384165"/>
            <a:ext cx="7753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101</a:t>
            </a:r>
            <a:endParaRPr lang="en-US" sz="2800"/>
          </a:p>
        </p:txBody>
      </p:sp>
      <p:grpSp>
        <p:nvGrpSpPr>
          <p:cNvPr id="19" name="Group 18"/>
          <p:cNvGrpSpPr/>
          <p:nvPr/>
        </p:nvGrpSpPr>
        <p:grpSpPr>
          <a:xfrm>
            <a:off x="8545830" y="5415280"/>
            <a:ext cx="2292350" cy="479425"/>
            <a:chOff x="13458" y="8528"/>
            <a:chExt cx="3610" cy="755"/>
          </a:xfrm>
        </p:grpSpPr>
        <p:sp>
          <p:nvSpPr>
            <p:cNvPr id="10" name="Rectangles 9"/>
            <p:cNvSpPr/>
            <p:nvPr/>
          </p:nvSpPr>
          <p:spPr>
            <a:xfrm>
              <a:off x="13458" y="8528"/>
              <a:ext cx="3610" cy="754"/>
            </a:xfrm>
            <a:prstGeom prst="rect">
              <a:avLst/>
            </a:prstGeom>
            <a:solidFill>
              <a:schemeClr val="bg2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698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1"/>
          <p:cNvSpPr txBox="1"/>
          <p:nvPr/>
        </p:nvSpPr>
        <p:spPr>
          <a:xfrm>
            <a:off x="8709025" y="5384165"/>
            <a:ext cx="1091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11111</a:t>
            </a:r>
            <a:endParaRPr lang="en-US" sz="2800" b="1"/>
          </a:p>
        </p:txBody>
      </p:sp>
      <p:sp>
        <p:nvSpPr>
          <p:cNvPr id="13" name="Text Box 12"/>
          <p:cNvSpPr txBox="1"/>
          <p:nvPr/>
        </p:nvSpPr>
        <p:spPr>
          <a:xfrm>
            <a:off x="10160635" y="5384165"/>
            <a:ext cx="480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...</a:t>
            </a:r>
            <a:endParaRPr lang="en-US" sz="2800"/>
          </a:p>
        </p:txBody>
      </p:sp>
      <p:pic>
        <p:nvPicPr>
          <p:cNvPr id="14" name="Picture 13" descr="spli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4045" y="5990590"/>
            <a:ext cx="627380" cy="627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Size=2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64007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396355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205" y="310134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80" y="3101975"/>
            <a:ext cx="257810" cy="2635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44620" y="5415280"/>
            <a:ext cx="2292350" cy="479425"/>
            <a:chOff x="6212" y="8528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12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52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7705" y="5461635"/>
            <a:ext cx="385445" cy="3854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43955" y="5415280"/>
            <a:ext cx="2292350" cy="479425"/>
            <a:chOff x="9833" y="8528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33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73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7040" y="5461635"/>
            <a:ext cx="385445" cy="385445"/>
          </a:xfrm>
          <a:prstGeom prst="rect">
            <a:avLst/>
          </a:prstGeom>
        </p:spPr>
      </p:pic>
      <p:pic>
        <p:nvPicPr>
          <p:cNvPr id="64" name="Picture 63" descr="m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330" y="5564505"/>
            <a:ext cx="434340" cy="222250"/>
          </a:xfrm>
          <a:prstGeom prst="rect">
            <a:avLst/>
          </a:prstGeom>
        </p:spPr>
      </p:pic>
      <p:pic>
        <p:nvPicPr>
          <p:cNvPr id="65" name="Picture 64" descr="m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40" y="5554345"/>
            <a:ext cx="461645" cy="23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19" name="Group 18"/>
          <p:cNvGrpSpPr/>
          <p:nvPr/>
        </p:nvGrpSpPr>
        <p:grpSpPr>
          <a:xfrm>
            <a:off x="2604770" y="2785110"/>
            <a:ext cx="3291205" cy="1449705"/>
            <a:chOff x="4102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249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05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6800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687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13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297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615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8319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6687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13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6154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85925" y="3399790"/>
            <a:ext cx="4558030" cy="548640"/>
            <a:chOff x="2655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9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2655" y="5354"/>
              <a:ext cx="864" cy="864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509510" y="3059430"/>
            <a:ext cx="1334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[BA,BE]</a:t>
            </a: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9267190" y="3059430"/>
            <a:ext cx="2078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True Positive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310134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3101975"/>
            <a:ext cx="257810" cy="2635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944620" y="5415280"/>
            <a:ext cx="2292350" cy="479425"/>
            <a:chOff x="6212" y="8528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12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52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7705" y="5461635"/>
            <a:ext cx="385445" cy="3854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43955" y="5415280"/>
            <a:ext cx="2292350" cy="479425"/>
            <a:chOff x="9833" y="8528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33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73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7040" y="5461635"/>
            <a:ext cx="385445" cy="385445"/>
          </a:xfrm>
          <a:prstGeom prst="rect">
            <a:avLst/>
          </a:prstGeom>
        </p:spPr>
      </p:pic>
      <p:pic>
        <p:nvPicPr>
          <p:cNvPr id="64" name="Picture 63" descr="m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330" y="5564505"/>
            <a:ext cx="434340" cy="222250"/>
          </a:xfrm>
          <a:prstGeom prst="rect">
            <a:avLst/>
          </a:prstGeom>
        </p:spPr>
      </p:pic>
      <p:pic>
        <p:nvPicPr>
          <p:cNvPr id="65" name="Picture 64" descr="m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40" y="5554345"/>
            <a:ext cx="461645" cy="2324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69" name="Picture 68" descr="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92925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170" y="3094990"/>
            <a:ext cx="213360" cy="26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944620" y="5926455"/>
            <a:ext cx="2292350" cy="479425"/>
            <a:chOff x="6212" y="9333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1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5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7705" y="5972810"/>
            <a:ext cx="385445" cy="38544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243955" y="5926455"/>
            <a:ext cx="2292350" cy="479425"/>
            <a:chOff x="9833" y="9333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33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73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7040" y="5972810"/>
            <a:ext cx="385445" cy="385445"/>
          </a:xfrm>
          <a:prstGeom prst="rect">
            <a:avLst/>
          </a:prstGeom>
        </p:spPr>
      </p:pic>
      <p:pic>
        <p:nvPicPr>
          <p:cNvPr id="64" name="Picture 63" descr="m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330" y="6075680"/>
            <a:ext cx="434340" cy="222250"/>
          </a:xfrm>
          <a:prstGeom prst="rect">
            <a:avLst/>
          </a:prstGeom>
        </p:spPr>
      </p:pic>
      <p:pic>
        <p:nvPicPr>
          <p:cNvPr id="65" name="Picture 64" descr="m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40" y="6065520"/>
            <a:ext cx="461645" cy="2324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63" name="Text Box 62"/>
          <p:cNvSpPr txBox="1"/>
          <p:nvPr/>
        </p:nvSpPr>
        <p:spPr>
          <a:xfrm>
            <a:off x="4014470" y="4555490"/>
            <a:ext cx="4433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Cut down encoding length</a:t>
            </a:r>
            <a:endParaRPr lang="en-US" sz="2400" b="1"/>
          </a:p>
        </p:txBody>
      </p:sp>
      <p:pic>
        <p:nvPicPr>
          <p:cNvPr id="10" name="Picture 9" descr="cut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2290" y="3403600"/>
            <a:ext cx="1217295" cy="1217295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15" name="Picture 14" descr="l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944620" y="5913755"/>
            <a:ext cx="2292350" cy="479425"/>
            <a:chOff x="6212" y="9313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12" y="931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52" y="931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7705" y="5972810"/>
            <a:ext cx="385445" cy="38544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243955" y="5916295"/>
            <a:ext cx="2292350" cy="479425"/>
            <a:chOff x="9833" y="9333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33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73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7040" y="5972810"/>
            <a:ext cx="385445" cy="385445"/>
          </a:xfrm>
          <a:prstGeom prst="rect">
            <a:avLst/>
          </a:prstGeom>
        </p:spPr>
      </p:pic>
      <p:pic>
        <p:nvPicPr>
          <p:cNvPr id="64" name="Picture 63" descr="m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330" y="6075680"/>
            <a:ext cx="434340" cy="222250"/>
          </a:xfrm>
          <a:prstGeom prst="rect">
            <a:avLst/>
          </a:prstGeom>
        </p:spPr>
      </p:pic>
      <p:pic>
        <p:nvPicPr>
          <p:cNvPr id="65" name="Picture 64" descr="m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40" y="6065520"/>
            <a:ext cx="461645" cy="2324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63" name="Text Box 62"/>
          <p:cNvSpPr txBox="1"/>
          <p:nvPr/>
        </p:nvSpPr>
        <p:spPr>
          <a:xfrm>
            <a:off x="4014470" y="3400425"/>
            <a:ext cx="4433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Cut down encoding length</a:t>
            </a:r>
            <a:endParaRPr lang="en-US" sz="2400"/>
          </a:p>
        </p:txBody>
      </p:sp>
      <p:sp>
        <p:nvSpPr>
          <p:cNvPr id="6" name="Text Box 5"/>
          <p:cNvSpPr txBox="1"/>
          <p:nvPr/>
        </p:nvSpPr>
        <p:spPr>
          <a:xfrm>
            <a:off x="4013835" y="4968875"/>
            <a:ext cx="4433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No duplicate fingerprints</a:t>
            </a:r>
            <a:endParaRPr lang="en-US" sz="2400" b="1"/>
          </a:p>
        </p:txBody>
      </p:sp>
      <p:pic>
        <p:nvPicPr>
          <p:cNvPr id="9" name="Picture 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8560" y="4013835"/>
            <a:ext cx="773430" cy="773430"/>
          </a:xfrm>
          <a:prstGeom prst="rect">
            <a:avLst/>
          </a:prstGeom>
        </p:spPr>
      </p:pic>
      <p:pic>
        <p:nvPicPr>
          <p:cNvPr id="10" name="Picture 9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7400" y="4013835"/>
            <a:ext cx="773430" cy="773430"/>
          </a:xfrm>
          <a:prstGeom prst="rect">
            <a:avLst/>
          </a:prstGeom>
        </p:spPr>
      </p:pic>
      <p:pic>
        <p:nvPicPr>
          <p:cNvPr id="12" name="Picture 11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6240" y="4027805"/>
            <a:ext cx="773430" cy="773430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 rot="660000">
            <a:off x="4859655" y="4354195"/>
            <a:ext cx="2677795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20" name="Picture 19" descr="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937635" y="5926455"/>
            <a:ext cx="2292350" cy="479425"/>
            <a:chOff x="6201" y="9333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0720" y="5972810"/>
            <a:ext cx="385445" cy="38544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236970" y="5926455"/>
            <a:ext cx="2292350" cy="479425"/>
            <a:chOff x="9822" y="9333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744335" y="594169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937635" y="5926455"/>
            <a:ext cx="2292350" cy="479425"/>
            <a:chOff x="6201" y="9333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0720" y="5972810"/>
            <a:ext cx="385445" cy="38544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236970" y="5926455"/>
            <a:ext cx="2292350" cy="479425"/>
            <a:chOff x="9822" y="9333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744335" y="594169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4586605" y="4606925"/>
            <a:ext cx="3289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Zero fingerprint as escape sequence</a:t>
            </a:r>
            <a:endParaRPr lang="en-US" sz="2400" b="1"/>
          </a:p>
        </p:txBody>
      </p:sp>
      <p:pic>
        <p:nvPicPr>
          <p:cNvPr id="40" name="Picture 39" descr="escap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7835" y="3344545"/>
            <a:ext cx="1386840" cy="1386840"/>
          </a:xfrm>
          <a:prstGeom prst="rect">
            <a:avLst/>
          </a:prstGeom>
        </p:spPr>
      </p:pic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stCxn id="4" idx="0"/>
          </p:cNvCxnSpPr>
          <p:nvPr/>
        </p:nvCxnSpPr>
        <p:spPr>
          <a:xfrm flipH="1" flipV="1">
            <a:off x="6590665" y="5482590"/>
            <a:ext cx="330200" cy="45910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566545" y="5210810"/>
            <a:ext cx="2292350" cy="479425"/>
            <a:chOff x="6201" y="9333"/>
            <a:chExt cx="3610" cy="755"/>
          </a:xfrm>
        </p:grpSpPr>
        <p:sp>
          <p:nvSpPr>
            <p:cNvPr id="17" name="Rectangles 16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fingerpri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9630" y="5257165"/>
            <a:ext cx="385445" cy="38544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865880" y="5210810"/>
            <a:ext cx="2292350" cy="479425"/>
            <a:chOff x="9822" y="9333"/>
            <a:chExt cx="3610" cy="755"/>
          </a:xfrm>
        </p:grpSpPr>
        <p:sp>
          <p:nvSpPr>
            <p:cNvPr id="21" name="Rectangles 20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73245" y="522605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6165850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8465185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>
            <a:off x="3442970" y="2910840"/>
            <a:ext cx="3484880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66545" y="5210810"/>
            <a:ext cx="2292350" cy="479425"/>
            <a:chOff x="6201" y="9333"/>
            <a:chExt cx="3610" cy="755"/>
          </a:xfrm>
        </p:grpSpPr>
        <p:sp>
          <p:nvSpPr>
            <p:cNvPr id="33" name="Rectangles 32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fingerprint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9630" y="5257165"/>
            <a:ext cx="385445" cy="38544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865880" y="5210810"/>
            <a:ext cx="2292350" cy="479425"/>
            <a:chOff x="9822" y="9333"/>
            <a:chExt cx="3610" cy="755"/>
          </a:xfrm>
        </p:grpSpPr>
        <p:sp>
          <p:nvSpPr>
            <p:cNvPr id="37" name="Rectangles 36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4373245" y="522605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5" name="Rectangles 44"/>
          <p:cNvSpPr/>
          <p:nvPr/>
        </p:nvSpPr>
        <p:spPr>
          <a:xfrm>
            <a:off x="6165850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8465185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80" name="Picture 79" descr="m_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865" y="5346700"/>
            <a:ext cx="378460" cy="219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442970" y="2910840"/>
            <a:ext cx="3484880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66545" y="5210810"/>
            <a:ext cx="2292350" cy="479425"/>
            <a:chOff x="6201" y="9333"/>
            <a:chExt cx="3610" cy="755"/>
          </a:xfrm>
        </p:grpSpPr>
        <p:sp>
          <p:nvSpPr>
            <p:cNvPr id="33" name="Rectangles 32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fingerprint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9630" y="5257165"/>
            <a:ext cx="385445" cy="38544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865880" y="5210810"/>
            <a:ext cx="2292350" cy="479425"/>
            <a:chOff x="9822" y="9333"/>
            <a:chExt cx="3610" cy="755"/>
          </a:xfrm>
        </p:grpSpPr>
        <p:sp>
          <p:nvSpPr>
            <p:cNvPr id="37" name="Rectangles 36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4373245" y="522605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5" name="Rectangles 44"/>
          <p:cNvSpPr/>
          <p:nvPr/>
        </p:nvSpPr>
        <p:spPr>
          <a:xfrm>
            <a:off x="6165850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8465185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m_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865" y="5346700"/>
            <a:ext cx="378460" cy="219710"/>
          </a:xfrm>
          <a:prstGeom prst="rect">
            <a:avLst/>
          </a:prstGeom>
        </p:spPr>
      </p:pic>
      <p:pic>
        <p:nvPicPr>
          <p:cNvPr id="71" name="Picture 70" descr="m_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895" y="5346700"/>
            <a:ext cx="434340" cy="2222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374640" y="2910840"/>
            <a:ext cx="316865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442970" y="2910840"/>
            <a:ext cx="3484880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66545" y="5210810"/>
            <a:ext cx="2292350" cy="479425"/>
            <a:chOff x="6201" y="9333"/>
            <a:chExt cx="3610" cy="755"/>
          </a:xfrm>
        </p:grpSpPr>
        <p:sp>
          <p:nvSpPr>
            <p:cNvPr id="33" name="Rectangles 32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fingerprint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9630" y="5257165"/>
            <a:ext cx="385445" cy="38544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865880" y="5210810"/>
            <a:ext cx="2292350" cy="479425"/>
            <a:chOff x="9822" y="9333"/>
            <a:chExt cx="3610" cy="755"/>
          </a:xfrm>
        </p:grpSpPr>
        <p:sp>
          <p:nvSpPr>
            <p:cNvPr id="37" name="Rectangles 36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4373245" y="522605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5" name="Rectangles 44"/>
          <p:cNvSpPr/>
          <p:nvPr/>
        </p:nvSpPr>
        <p:spPr>
          <a:xfrm>
            <a:off x="6165850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8465185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m_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865" y="5346700"/>
            <a:ext cx="378460" cy="219710"/>
          </a:xfrm>
          <a:prstGeom prst="rect">
            <a:avLst/>
          </a:prstGeom>
        </p:spPr>
      </p:pic>
      <p:pic>
        <p:nvPicPr>
          <p:cNvPr id="71" name="Picture 70" descr="m_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895" y="5346700"/>
            <a:ext cx="434340" cy="2222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374640" y="2910840"/>
            <a:ext cx="316865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62"/>
          <p:cNvSpPr txBox="1"/>
          <p:nvPr/>
        </p:nvSpPr>
        <p:spPr>
          <a:xfrm>
            <a:off x="2082800" y="3942715"/>
            <a:ext cx="2146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Fast access to max/min</a:t>
            </a:r>
            <a:endParaRPr lang="en-US" sz="2400" b="1"/>
          </a:p>
        </p:txBody>
      </p:sp>
      <p:pic>
        <p:nvPicPr>
          <p:cNvPr id="6" name="Picture 5" descr="fast_access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10180" y="3112135"/>
            <a:ext cx="892175" cy="89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442970" y="2910840"/>
            <a:ext cx="3484880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66545" y="5210810"/>
            <a:ext cx="2292350" cy="479425"/>
            <a:chOff x="6201" y="9333"/>
            <a:chExt cx="3610" cy="755"/>
          </a:xfrm>
        </p:grpSpPr>
        <p:sp>
          <p:nvSpPr>
            <p:cNvPr id="33" name="Rectangles 32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fingerprint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9630" y="5257165"/>
            <a:ext cx="385445" cy="38544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865880" y="5210810"/>
            <a:ext cx="2292350" cy="479425"/>
            <a:chOff x="9822" y="9333"/>
            <a:chExt cx="3610" cy="755"/>
          </a:xfrm>
        </p:grpSpPr>
        <p:sp>
          <p:nvSpPr>
            <p:cNvPr id="37" name="Rectangles 36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4373245" y="522605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5" name="Rectangles 44"/>
          <p:cNvSpPr/>
          <p:nvPr/>
        </p:nvSpPr>
        <p:spPr>
          <a:xfrm>
            <a:off x="6165850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8465185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m_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865" y="5346700"/>
            <a:ext cx="378460" cy="219710"/>
          </a:xfrm>
          <a:prstGeom prst="rect">
            <a:avLst/>
          </a:prstGeom>
        </p:spPr>
      </p:pic>
      <p:pic>
        <p:nvPicPr>
          <p:cNvPr id="71" name="Picture 70" descr="m_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895" y="5346700"/>
            <a:ext cx="434340" cy="2222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374640" y="2910840"/>
            <a:ext cx="316865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62"/>
          <p:cNvSpPr txBox="1"/>
          <p:nvPr/>
        </p:nvSpPr>
        <p:spPr>
          <a:xfrm>
            <a:off x="1766570" y="3942715"/>
            <a:ext cx="2778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Speed up queries</a:t>
            </a:r>
            <a:endParaRPr lang="en-US" sz="2400" b="1"/>
          </a:p>
        </p:txBody>
      </p:sp>
      <p:pic>
        <p:nvPicPr>
          <p:cNvPr id="6" name="Picture 5" descr="fast_access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10180" y="3112135"/>
            <a:ext cx="892175" cy="89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16" name="Group 15"/>
          <p:cNvGrpSpPr/>
          <p:nvPr/>
        </p:nvGrpSpPr>
        <p:grpSpPr>
          <a:xfrm>
            <a:off x="2604770" y="2785110"/>
            <a:ext cx="3291205" cy="1449705"/>
            <a:chOff x="4102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249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05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6800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687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13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297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615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8319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6687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13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6154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85925" y="3399790"/>
            <a:ext cx="4558030" cy="548640"/>
            <a:chOff x="2655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9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2655" y="5354"/>
              <a:ext cx="864" cy="864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509510" y="3059430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[BA,BE]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9267190" y="3059430"/>
            <a:ext cx="19500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True Positive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7509510" y="3662680"/>
            <a:ext cx="130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[BE,BF]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442970" y="2910840"/>
            <a:ext cx="3484880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66545" y="5210810"/>
            <a:ext cx="2292350" cy="479425"/>
            <a:chOff x="6201" y="9333"/>
            <a:chExt cx="3610" cy="755"/>
          </a:xfrm>
        </p:grpSpPr>
        <p:sp>
          <p:nvSpPr>
            <p:cNvPr id="33" name="Rectangles 32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fingerprint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9630" y="5257165"/>
            <a:ext cx="385445" cy="38544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865880" y="5210810"/>
            <a:ext cx="2292350" cy="479425"/>
            <a:chOff x="9822" y="9333"/>
            <a:chExt cx="3610" cy="755"/>
          </a:xfrm>
        </p:grpSpPr>
        <p:sp>
          <p:nvSpPr>
            <p:cNvPr id="37" name="Rectangles 36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4373245" y="522605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5" name="Rectangles 44"/>
          <p:cNvSpPr/>
          <p:nvPr/>
        </p:nvSpPr>
        <p:spPr>
          <a:xfrm>
            <a:off x="6165850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8465185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m_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865" y="5346700"/>
            <a:ext cx="378460" cy="219710"/>
          </a:xfrm>
          <a:prstGeom prst="rect">
            <a:avLst/>
          </a:prstGeom>
        </p:spPr>
      </p:pic>
      <p:pic>
        <p:nvPicPr>
          <p:cNvPr id="71" name="Picture 70" descr="m_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895" y="5346700"/>
            <a:ext cx="434340" cy="2222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374640" y="2910840"/>
            <a:ext cx="316865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6076315" y="4494530"/>
            <a:ext cx="4784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Sorted List of other mementos</a:t>
            </a:r>
            <a:endParaRPr lang="en-US" sz="2400" b="1"/>
          </a:p>
        </p:txBody>
      </p:sp>
      <p:sp>
        <p:nvSpPr>
          <p:cNvPr id="7" name="Right Brace 6"/>
          <p:cNvSpPr/>
          <p:nvPr/>
        </p:nvSpPr>
        <p:spPr>
          <a:xfrm rot="16200000">
            <a:off x="8396605" y="2822575"/>
            <a:ext cx="143510" cy="458089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442970" y="2910840"/>
            <a:ext cx="3484880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66545" y="5210810"/>
            <a:ext cx="2292350" cy="479425"/>
            <a:chOff x="6201" y="9333"/>
            <a:chExt cx="3610" cy="755"/>
          </a:xfrm>
        </p:grpSpPr>
        <p:sp>
          <p:nvSpPr>
            <p:cNvPr id="33" name="Rectangles 32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fingerprint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9630" y="5257165"/>
            <a:ext cx="385445" cy="38544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865880" y="5210810"/>
            <a:ext cx="2292350" cy="479425"/>
            <a:chOff x="9822" y="9333"/>
            <a:chExt cx="3610" cy="755"/>
          </a:xfrm>
        </p:grpSpPr>
        <p:sp>
          <p:nvSpPr>
            <p:cNvPr id="37" name="Rectangles 36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4373245" y="522605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5" name="Rectangles 44"/>
          <p:cNvSpPr/>
          <p:nvPr/>
        </p:nvSpPr>
        <p:spPr>
          <a:xfrm>
            <a:off x="6165850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8465185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m_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865" y="5346700"/>
            <a:ext cx="378460" cy="219710"/>
          </a:xfrm>
          <a:prstGeom prst="rect">
            <a:avLst/>
          </a:prstGeom>
        </p:spPr>
      </p:pic>
      <p:pic>
        <p:nvPicPr>
          <p:cNvPr id="71" name="Picture 70" descr="m_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895" y="5346700"/>
            <a:ext cx="434340" cy="2222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374640" y="2910840"/>
            <a:ext cx="316865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43090" y="5198745"/>
            <a:ext cx="0" cy="47879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970" y="5339080"/>
            <a:ext cx="626745" cy="221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442970" y="2910840"/>
            <a:ext cx="3484880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66545" y="5210810"/>
            <a:ext cx="2292350" cy="479425"/>
            <a:chOff x="6201" y="9333"/>
            <a:chExt cx="3610" cy="755"/>
          </a:xfrm>
        </p:grpSpPr>
        <p:sp>
          <p:nvSpPr>
            <p:cNvPr id="33" name="Rectangles 32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fingerprint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9630" y="5257165"/>
            <a:ext cx="385445" cy="38544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865880" y="5210810"/>
            <a:ext cx="2292350" cy="479425"/>
            <a:chOff x="9822" y="9333"/>
            <a:chExt cx="3610" cy="755"/>
          </a:xfrm>
        </p:grpSpPr>
        <p:sp>
          <p:nvSpPr>
            <p:cNvPr id="37" name="Rectangles 36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4373245" y="522605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5" name="Rectangles 44"/>
          <p:cNvSpPr/>
          <p:nvPr/>
        </p:nvSpPr>
        <p:spPr>
          <a:xfrm>
            <a:off x="6165850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8465185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m_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865" y="5346700"/>
            <a:ext cx="378460" cy="219710"/>
          </a:xfrm>
          <a:prstGeom prst="rect">
            <a:avLst/>
          </a:prstGeom>
        </p:spPr>
      </p:pic>
      <p:pic>
        <p:nvPicPr>
          <p:cNvPr id="71" name="Picture 70" descr="m_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895" y="5346700"/>
            <a:ext cx="434340" cy="2222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374640" y="2910840"/>
            <a:ext cx="316865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43090" y="5198745"/>
            <a:ext cx="0" cy="47879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970" y="5339080"/>
            <a:ext cx="626745" cy="22161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79110" y="5744845"/>
            <a:ext cx="1821815" cy="829945"/>
            <a:chOff x="10602" y="5080"/>
            <a:chExt cx="2869" cy="1307"/>
          </a:xfrm>
        </p:grpSpPr>
        <p:sp>
          <p:nvSpPr>
            <p:cNvPr id="6" name="Text Box 5"/>
            <p:cNvSpPr txBox="1"/>
            <p:nvPr/>
          </p:nvSpPr>
          <p:spPr>
            <a:xfrm>
              <a:off x="10602" y="5080"/>
              <a:ext cx="2869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              bit </a:t>
              </a:r>
              <a:endParaRPr lang="en-US" sz="2400" b="1"/>
            </a:p>
            <a:p>
              <a:r>
                <a:rPr lang="en-US" sz="2400" b="1"/>
                <a:t>length field</a:t>
              </a:r>
              <a:endParaRPr lang="en-US" sz="2400" b="1"/>
            </a:p>
          </p:txBody>
        </p:sp>
        <p:pic>
          <p:nvPicPr>
            <p:cNvPr id="7" name="Picture 6" descr="r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26" y="5203"/>
              <a:ext cx="1614" cy="4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4122420" y="211201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168846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531304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0230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0" name="Picture 59" descr="k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2609850"/>
            <a:ext cx="250190" cy="264160"/>
          </a:xfrm>
          <a:prstGeom prst="rect">
            <a:avLst/>
          </a:prstGeom>
        </p:spPr>
      </p:pic>
      <p:pic>
        <p:nvPicPr>
          <p:cNvPr id="61" name="Picture 60" descr="k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55" y="2610485"/>
            <a:ext cx="257810" cy="263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66255" y="235775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906135" y="243776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...</a:t>
            </a:r>
            <a:endParaRPr lang="en-US" sz="2400" b="1"/>
          </a:p>
        </p:txBody>
      </p:sp>
      <p:pic>
        <p:nvPicPr>
          <p:cNvPr id="8" name="Picture 7" descr="k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70" y="2603500"/>
            <a:ext cx="213360" cy="266700"/>
          </a:xfrm>
          <a:prstGeom prst="rect">
            <a:avLst/>
          </a:prstGeom>
        </p:spPr>
      </p:pic>
      <p:sp>
        <p:nvSpPr>
          <p:cNvPr id="41" name="Text Box 40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</a:t>
            </a:r>
            <a:endParaRPr lang="en-US" sz="4000" b="1"/>
          </a:p>
        </p:txBody>
      </p:sp>
      <p:pic>
        <p:nvPicPr>
          <p:cNvPr id="42" name="Picture 41" descr="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0" y="426085"/>
            <a:ext cx="150567" cy="4114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442970" y="2910840"/>
            <a:ext cx="3484880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66545" y="5210810"/>
            <a:ext cx="2292350" cy="479425"/>
            <a:chOff x="6201" y="9333"/>
            <a:chExt cx="3610" cy="755"/>
          </a:xfrm>
        </p:grpSpPr>
        <p:sp>
          <p:nvSpPr>
            <p:cNvPr id="33" name="Rectangles 32"/>
            <p:cNvSpPr/>
            <p:nvPr/>
          </p:nvSpPr>
          <p:spPr>
            <a:xfrm>
              <a:off x="6201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441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fingerprint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9630" y="5257165"/>
            <a:ext cx="385445" cy="38544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865880" y="5210810"/>
            <a:ext cx="2292350" cy="479425"/>
            <a:chOff x="9822" y="9333"/>
            <a:chExt cx="3610" cy="755"/>
          </a:xfrm>
        </p:grpSpPr>
        <p:sp>
          <p:nvSpPr>
            <p:cNvPr id="37" name="Rectangles 36"/>
            <p:cNvSpPr/>
            <p:nvPr/>
          </p:nvSpPr>
          <p:spPr>
            <a:xfrm>
              <a:off x="9822" y="9333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2062" y="93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4373245" y="522605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5" name="Rectangles 44"/>
          <p:cNvSpPr/>
          <p:nvPr/>
        </p:nvSpPr>
        <p:spPr>
          <a:xfrm>
            <a:off x="6165850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8465185" y="5210810"/>
            <a:ext cx="229235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m_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865" y="5346700"/>
            <a:ext cx="378460" cy="219710"/>
          </a:xfrm>
          <a:prstGeom prst="rect">
            <a:avLst/>
          </a:prstGeom>
        </p:spPr>
      </p:pic>
      <p:pic>
        <p:nvPicPr>
          <p:cNvPr id="71" name="Picture 70" descr="m_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895" y="5346700"/>
            <a:ext cx="434340" cy="2222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374640" y="2910840"/>
            <a:ext cx="316865" cy="22548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43090" y="5198745"/>
            <a:ext cx="0" cy="47879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970" y="5339080"/>
            <a:ext cx="626745" cy="22161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802245" y="5198745"/>
            <a:ext cx="0" cy="47879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20125" y="5198745"/>
            <a:ext cx="0" cy="47879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68485" y="5198745"/>
            <a:ext cx="0" cy="47879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m_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3540" y="5346700"/>
            <a:ext cx="465455" cy="238125"/>
          </a:xfrm>
          <a:prstGeom prst="rect">
            <a:avLst/>
          </a:prstGeom>
        </p:spPr>
      </p:pic>
      <p:pic>
        <p:nvPicPr>
          <p:cNvPr id="17" name="Picture 16" descr="m_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8355" y="5346700"/>
            <a:ext cx="461645" cy="232410"/>
          </a:xfrm>
          <a:prstGeom prst="rect">
            <a:avLst/>
          </a:prstGeom>
        </p:spPr>
      </p:pic>
      <p:sp>
        <p:nvSpPr>
          <p:cNvPr id="31" name="Text Box 30"/>
          <p:cNvSpPr txBox="1"/>
          <p:nvPr/>
        </p:nvSpPr>
        <p:spPr>
          <a:xfrm>
            <a:off x="8792210" y="5165725"/>
            <a:ext cx="436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...</a:t>
            </a:r>
            <a:endParaRPr lang="en-US" sz="2400" b="1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01665" y="2910840"/>
            <a:ext cx="1635125" cy="222440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Encoding Keepsake Boxes: Summary</a:t>
            </a:r>
            <a:endParaRPr lang="en-US" sz="4000" b="1"/>
          </a:p>
        </p:txBody>
      </p:sp>
      <p:grpSp>
        <p:nvGrpSpPr>
          <p:cNvPr id="106" name="Group 105"/>
          <p:cNvGrpSpPr/>
          <p:nvPr/>
        </p:nvGrpSpPr>
        <p:grpSpPr>
          <a:xfrm>
            <a:off x="2824480" y="5146040"/>
            <a:ext cx="6542405" cy="507365"/>
            <a:chOff x="6284" y="8021"/>
            <a:chExt cx="10303" cy="799"/>
          </a:xfrm>
        </p:grpSpPr>
        <p:sp>
          <p:nvSpPr>
            <p:cNvPr id="108" name="Rectangles 107"/>
            <p:cNvSpPr/>
            <p:nvPr/>
          </p:nvSpPr>
          <p:spPr>
            <a:xfrm>
              <a:off x="6284" y="8037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896" y="803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09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802" y="8109"/>
              <a:ext cx="607" cy="607"/>
            </a:xfrm>
            <a:prstGeom prst="rect">
              <a:avLst/>
            </a:prstGeom>
          </p:spPr>
        </p:pic>
        <p:sp>
          <p:nvSpPr>
            <p:cNvPr id="113" name="Rectangles 112"/>
            <p:cNvSpPr/>
            <p:nvPr/>
          </p:nvSpPr>
          <p:spPr>
            <a:xfrm>
              <a:off x="8847" y="8035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0459" y="80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5" y="8268"/>
              <a:ext cx="684" cy="350"/>
            </a:xfrm>
            <a:prstGeom prst="rect">
              <a:avLst/>
            </a:prstGeom>
          </p:spPr>
        </p:pic>
        <p:pic>
          <p:nvPicPr>
            <p:cNvPr id="116" name="Picture 115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0" y="8243"/>
              <a:ext cx="727" cy="366"/>
            </a:xfrm>
            <a:prstGeom prst="rect">
              <a:avLst/>
            </a:prstGeom>
          </p:spPr>
        </p:pic>
        <p:sp>
          <p:nvSpPr>
            <p:cNvPr id="117" name="Text Box 116"/>
            <p:cNvSpPr txBox="1"/>
            <p:nvPr/>
          </p:nvSpPr>
          <p:spPr>
            <a:xfrm>
              <a:off x="9416" y="8064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118" name="Rectangles 117"/>
            <p:cNvSpPr/>
            <p:nvPr/>
          </p:nvSpPr>
          <p:spPr>
            <a:xfrm>
              <a:off x="11427" y="803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54" y="806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3361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120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66" y="8293"/>
              <a:ext cx="657" cy="235"/>
            </a:xfrm>
            <a:prstGeom prst="rect">
              <a:avLst/>
            </a:prstGeom>
          </p:spPr>
        </p:pic>
        <p:sp>
          <p:nvSpPr>
            <p:cNvPr id="122" name="Text Box 121"/>
            <p:cNvSpPr txBox="1"/>
            <p:nvPr/>
          </p:nvSpPr>
          <p:spPr>
            <a:xfrm>
              <a:off x="14332" y="8068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123" name="Rectangles 122"/>
            <p:cNvSpPr/>
            <p:nvPr/>
          </p:nvSpPr>
          <p:spPr>
            <a:xfrm>
              <a:off x="14007" y="803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14208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5037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125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45" y="8258"/>
              <a:ext cx="733" cy="375"/>
            </a:xfrm>
            <a:prstGeom prst="rect">
              <a:avLst/>
            </a:prstGeom>
          </p:spPr>
        </p:pic>
        <p:pic>
          <p:nvPicPr>
            <p:cNvPr id="127" name="Picture 126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50" y="8268"/>
              <a:ext cx="596" cy="346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>
            <a:off x="4462780" y="3693160"/>
            <a:ext cx="3275330" cy="480695"/>
            <a:chOff x="7475" y="6180"/>
            <a:chExt cx="5158" cy="757"/>
          </a:xfrm>
        </p:grpSpPr>
        <p:sp>
          <p:nvSpPr>
            <p:cNvPr id="130" name="Rectangles 129"/>
            <p:cNvSpPr/>
            <p:nvPr/>
          </p:nvSpPr>
          <p:spPr>
            <a:xfrm>
              <a:off x="7475" y="618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9087" y="618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993" y="6255"/>
              <a:ext cx="607" cy="607"/>
            </a:xfrm>
            <a:prstGeom prst="rect">
              <a:avLst/>
            </a:prstGeom>
          </p:spPr>
        </p:pic>
        <p:sp>
          <p:nvSpPr>
            <p:cNvPr id="135" name="Rectangles 134"/>
            <p:cNvSpPr/>
            <p:nvPr/>
          </p:nvSpPr>
          <p:spPr>
            <a:xfrm>
              <a:off x="10053" y="618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11665" y="618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Picture 136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571" y="6253"/>
              <a:ext cx="607" cy="607"/>
            </a:xfrm>
            <a:prstGeom prst="rect">
              <a:avLst/>
            </a:prstGeom>
          </p:spPr>
        </p:pic>
        <p:pic>
          <p:nvPicPr>
            <p:cNvPr id="138" name="Picture 137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5" y="6414"/>
              <a:ext cx="684" cy="350"/>
            </a:xfrm>
            <a:prstGeom prst="rect">
              <a:avLst/>
            </a:prstGeom>
          </p:spPr>
        </p:pic>
        <p:pic>
          <p:nvPicPr>
            <p:cNvPr id="139" name="Picture 138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52" y="6414"/>
              <a:ext cx="727" cy="366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5368290" y="2222500"/>
            <a:ext cx="1638300" cy="479425"/>
            <a:chOff x="8530" y="3967"/>
            <a:chExt cx="2580" cy="755"/>
          </a:xfrm>
        </p:grpSpPr>
        <p:sp>
          <p:nvSpPr>
            <p:cNvPr id="142" name="Rectangles 141"/>
            <p:cNvSpPr/>
            <p:nvPr/>
          </p:nvSpPr>
          <p:spPr>
            <a:xfrm>
              <a:off x="8530" y="3968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10142" y="396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048" y="4040"/>
              <a:ext cx="607" cy="607"/>
            </a:xfrm>
            <a:prstGeom prst="rect">
              <a:avLst/>
            </a:prstGeom>
          </p:spPr>
        </p:pic>
        <p:pic>
          <p:nvPicPr>
            <p:cNvPr id="145" name="Picture 144" descr="m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54" y="4211"/>
              <a:ext cx="537" cy="293"/>
            </a:xfrm>
            <a:prstGeom prst="rect">
              <a:avLst/>
            </a:prstGeom>
          </p:spPr>
        </p:pic>
      </p:grpSp>
      <p:pic>
        <p:nvPicPr>
          <p:cNvPr id="148" name="Picture 147" descr="l_eq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205" y="2289175"/>
            <a:ext cx="1000125" cy="344805"/>
          </a:xfrm>
          <a:prstGeom prst="rect">
            <a:avLst/>
          </a:prstGeom>
        </p:spPr>
      </p:pic>
      <p:pic>
        <p:nvPicPr>
          <p:cNvPr id="149" name="Picture 148" descr="l_eq_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205" y="3773805"/>
            <a:ext cx="991235" cy="337820"/>
          </a:xfrm>
          <a:prstGeom prst="rect">
            <a:avLst/>
          </a:prstGeom>
        </p:spPr>
      </p:pic>
      <p:pic>
        <p:nvPicPr>
          <p:cNvPr id="150" name="Picture 149" descr="l_geq_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205" y="5214620"/>
            <a:ext cx="980440" cy="389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6" name="Group 105"/>
          <p:cNvGrpSpPr/>
          <p:nvPr/>
        </p:nvGrpSpPr>
        <p:grpSpPr>
          <a:xfrm>
            <a:off x="2824480" y="5146040"/>
            <a:ext cx="6542405" cy="507365"/>
            <a:chOff x="6284" y="8021"/>
            <a:chExt cx="10303" cy="799"/>
          </a:xfrm>
        </p:grpSpPr>
        <p:sp>
          <p:nvSpPr>
            <p:cNvPr id="108" name="Rectangles 107"/>
            <p:cNvSpPr/>
            <p:nvPr/>
          </p:nvSpPr>
          <p:spPr>
            <a:xfrm>
              <a:off x="6284" y="8037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896" y="803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09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802" y="8109"/>
              <a:ext cx="607" cy="607"/>
            </a:xfrm>
            <a:prstGeom prst="rect">
              <a:avLst/>
            </a:prstGeom>
          </p:spPr>
        </p:pic>
        <p:sp>
          <p:nvSpPr>
            <p:cNvPr id="113" name="Rectangles 112"/>
            <p:cNvSpPr/>
            <p:nvPr/>
          </p:nvSpPr>
          <p:spPr>
            <a:xfrm>
              <a:off x="8847" y="8035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0459" y="80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5" y="8268"/>
              <a:ext cx="684" cy="350"/>
            </a:xfrm>
            <a:prstGeom prst="rect">
              <a:avLst/>
            </a:prstGeom>
          </p:spPr>
        </p:pic>
        <p:pic>
          <p:nvPicPr>
            <p:cNvPr id="116" name="Picture 115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0" y="8243"/>
              <a:ext cx="727" cy="366"/>
            </a:xfrm>
            <a:prstGeom prst="rect">
              <a:avLst/>
            </a:prstGeom>
          </p:spPr>
        </p:pic>
        <p:sp>
          <p:nvSpPr>
            <p:cNvPr id="117" name="Text Box 116"/>
            <p:cNvSpPr txBox="1"/>
            <p:nvPr/>
          </p:nvSpPr>
          <p:spPr>
            <a:xfrm>
              <a:off x="9416" y="8064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118" name="Rectangles 117"/>
            <p:cNvSpPr/>
            <p:nvPr/>
          </p:nvSpPr>
          <p:spPr>
            <a:xfrm>
              <a:off x="11427" y="803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54" y="806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3361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120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66" y="8293"/>
              <a:ext cx="657" cy="235"/>
            </a:xfrm>
            <a:prstGeom prst="rect">
              <a:avLst/>
            </a:prstGeom>
          </p:spPr>
        </p:pic>
        <p:sp>
          <p:nvSpPr>
            <p:cNvPr id="122" name="Text Box 121"/>
            <p:cNvSpPr txBox="1"/>
            <p:nvPr/>
          </p:nvSpPr>
          <p:spPr>
            <a:xfrm>
              <a:off x="14332" y="8068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123" name="Rectangles 122"/>
            <p:cNvSpPr/>
            <p:nvPr/>
          </p:nvSpPr>
          <p:spPr>
            <a:xfrm>
              <a:off x="14007" y="803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14208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5037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125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45" y="8258"/>
              <a:ext cx="733" cy="375"/>
            </a:xfrm>
            <a:prstGeom prst="rect">
              <a:avLst/>
            </a:prstGeom>
          </p:spPr>
        </p:pic>
        <p:pic>
          <p:nvPicPr>
            <p:cNvPr id="127" name="Picture 126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50" y="8268"/>
              <a:ext cx="596" cy="346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>
            <a:off x="4462780" y="3693160"/>
            <a:ext cx="3275330" cy="480695"/>
            <a:chOff x="7475" y="6180"/>
            <a:chExt cx="5158" cy="757"/>
          </a:xfrm>
        </p:grpSpPr>
        <p:sp>
          <p:nvSpPr>
            <p:cNvPr id="130" name="Rectangles 129"/>
            <p:cNvSpPr/>
            <p:nvPr/>
          </p:nvSpPr>
          <p:spPr>
            <a:xfrm>
              <a:off x="7475" y="618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9087" y="618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993" y="6255"/>
              <a:ext cx="607" cy="607"/>
            </a:xfrm>
            <a:prstGeom prst="rect">
              <a:avLst/>
            </a:prstGeom>
          </p:spPr>
        </p:pic>
        <p:sp>
          <p:nvSpPr>
            <p:cNvPr id="135" name="Rectangles 134"/>
            <p:cNvSpPr/>
            <p:nvPr/>
          </p:nvSpPr>
          <p:spPr>
            <a:xfrm>
              <a:off x="10053" y="618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11665" y="618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Picture 136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571" y="6253"/>
              <a:ext cx="607" cy="607"/>
            </a:xfrm>
            <a:prstGeom prst="rect">
              <a:avLst/>
            </a:prstGeom>
          </p:spPr>
        </p:pic>
        <p:pic>
          <p:nvPicPr>
            <p:cNvPr id="138" name="Picture 137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5" y="6414"/>
              <a:ext cx="684" cy="350"/>
            </a:xfrm>
            <a:prstGeom prst="rect">
              <a:avLst/>
            </a:prstGeom>
          </p:spPr>
        </p:pic>
        <p:pic>
          <p:nvPicPr>
            <p:cNvPr id="139" name="Picture 138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52" y="6414"/>
              <a:ext cx="727" cy="366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5368290" y="2222500"/>
            <a:ext cx="1638300" cy="479425"/>
            <a:chOff x="8530" y="3967"/>
            <a:chExt cx="2580" cy="755"/>
          </a:xfrm>
        </p:grpSpPr>
        <p:sp>
          <p:nvSpPr>
            <p:cNvPr id="142" name="Rectangles 141"/>
            <p:cNvSpPr/>
            <p:nvPr/>
          </p:nvSpPr>
          <p:spPr>
            <a:xfrm>
              <a:off x="8530" y="3968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10142" y="396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048" y="4040"/>
              <a:ext cx="607" cy="607"/>
            </a:xfrm>
            <a:prstGeom prst="rect">
              <a:avLst/>
            </a:prstGeom>
          </p:spPr>
        </p:pic>
        <p:pic>
          <p:nvPicPr>
            <p:cNvPr id="145" name="Picture 144" descr="m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54" y="4211"/>
              <a:ext cx="537" cy="293"/>
            </a:xfrm>
            <a:prstGeom prst="rect">
              <a:avLst/>
            </a:prstGeom>
          </p:spPr>
        </p:pic>
      </p:grpSp>
      <p:pic>
        <p:nvPicPr>
          <p:cNvPr id="148" name="Picture 147" descr="l_eq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205" y="2289175"/>
            <a:ext cx="1000125" cy="344805"/>
          </a:xfrm>
          <a:prstGeom prst="rect">
            <a:avLst/>
          </a:prstGeom>
        </p:spPr>
      </p:pic>
      <p:pic>
        <p:nvPicPr>
          <p:cNvPr id="149" name="Picture 148" descr="l_eq_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205" y="3773805"/>
            <a:ext cx="991235" cy="337820"/>
          </a:xfrm>
          <a:prstGeom prst="rect">
            <a:avLst/>
          </a:prstGeom>
        </p:spPr>
      </p:pic>
      <p:pic>
        <p:nvPicPr>
          <p:cNvPr id="150" name="Picture 149" descr="l_geq_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205" y="5214620"/>
            <a:ext cx="980440" cy="38925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0690" y="4654550"/>
            <a:ext cx="11349990" cy="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6" name="Group 105"/>
          <p:cNvGrpSpPr/>
          <p:nvPr/>
        </p:nvGrpSpPr>
        <p:grpSpPr>
          <a:xfrm>
            <a:off x="2824480" y="5146040"/>
            <a:ext cx="6542405" cy="507365"/>
            <a:chOff x="6284" y="8021"/>
            <a:chExt cx="10303" cy="799"/>
          </a:xfrm>
        </p:grpSpPr>
        <p:sp>
          <p:nvSpPr>
            <p:cNvPr id="108" name="Rectangles 107"/>
            <p:cNvSpPr/>
            <p:nvPr/>
          </p:nvSpPr>
          <p:spPr>
            <a:xfrm>
              <a:off x="6284" y="8037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896" y="803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09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802" y="8109"/>
              <a:ext cx="607" cy="607"/>
            </a:xfrm>
            <a:prstGeom prst="rect">
              <a:avLst/>
            </a:prstGeom>
          </p:spPr>
        </p:pic>
        <p:sp>
          <p:nvSpPr>
            <p:cNvPr id="113" name="Rectangles 112"/>
            <p:cNvSpPr/>
            <p:nvPr/>
          </p:nvSpPr>
          <p:spPr>
            <a:xfrm>
              <a:off x="8847" y="8035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0459" y="80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5" y="8268"/>
              <a:ext cx="684" cy="350"/>
            </a:xfrm>
            <a:prstGeom prst="rect">
              <a:avLst/>
            </a:prstGeom>
          </p:spPr>
        </p:pic>
        <p:pic>
          <p:nvPicPr>
            <p:cNvPr id="116" name="Picture 115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0" y="8243"/>
              <a:ext cx="727" cy="366"/>
            </a:xfrm>
            <a:prstGeom prst="rect">
              <a:avLst/>
            </a:prstGeom>
          </p:spPr>
        </p:pic>
        <p:sp>
          <p:nvSpPr>
            <p:cNvPr id="117" name="Text Box 116"/>
            <p:cNvSpPr txBox="1"/>
            <p:nvPr/>
          </p:nvSpPr>
          <p:spPr>
            <a:xfrm>
              <a:off x="9416" y="8064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118" name="Rectangles 117"/>
            <p:cNvSpPr/>
            <p:nvPr/>
          </p:nvSpPr>
          <p:spPr>
            <a:xfrm>
              <a:off x="11427" y="803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54" y="806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3361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120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66" y="8293"/>
              <a:ext cx="657" cy="235"/>
            </a:xfrm>
            <a:prstGeom prst="rect">
              <a:avLst/>
            </a:prstGeom>
          </p:spPr>
        </p:pic>
        <p:sp>
          <p:nvSpPr>
            <p:cNvPr id="122" name="Text Box 121"/>
            <p:cNvSpPr txBox="1"/>
            <p:nvPr/>
          </p:nvSpPr>
          <p:spPr>
            <a:xfrm>
              <a:off x="14332" y="8068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123" name="Rectangles 122"/>
            <p:cNvSpPr/>
            <p:nvPr/>
          </p:nvSpPr>
          <p:spPr>
            <a:xfrm>
              <a:off x="14007" y="803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14208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5037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125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45" y="8258"/>
              <a:ext cx="733" cy="375"/>
            </a:xfrm>
            <a:prstGeom prst="rect">
              <a:avLst/>
            </a:prstGeom>
          </p:spPr>
        </p:pic>
        <p:pic>
          <p:nvPicPr>
            <p:cNvPr id="127" name="Picture 126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50" y="8268"/>
              <a:ext cx="596" cy="346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>
            <a:off x="4462780" y="3693160"/>
            <a:ext cx="3275330" cy="480695"/>
            <a:chOff x="7475" y="6180"/>
            <a:chExt cx="5158" cy="757"/>
          </a:xfrm>
        </p:grpSpPr>
        <p:sp>
          <p:nvSpPr>
            <p:cNvPr id="130" name="Rectangles 129"/>
            <p:cNvSpPr/>
            <p:nvPr/>
          </p:nvSpPr>
          <p:spPr>
            <a:xfrm>
              <a:off x="7475" y="618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9087" y="618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993" y="6255"/>
              <a:ext cx="607" cy="607"/>
            </a:xfrm>
            <a:prstGeom prst="rect">
              <a:avLst/>
            </a:prstGeom>
          </p:spPr>
        </p:pic>
        <p:sp>
          <p:nvSpPr>
            <p:cNvPr id="135" name="Rectangles 134"/>
            <p:cNvSpPr/>
            <p:nvPr/>
          </p:nvSpPr>
          <p:spPr>
            <a:xfrm>
              <a:off x="10053" y="618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11665" y="618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Picture 136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571" y="6253"/>
              <a:ext cx="607" cy="607"/>
            </a:xfrm>
            <a:prstGeom prst="rect">
              <a:avLst/>
            </a:prstGeom>
          </p:spPr>
        </p:pic>
        <p:pic>
          <p:nvPicPr>
            <p:cNvPr id="138" name="Picture 137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5" y="6414"/>
              <a:ext cx="684" cy="350"/>
            </a:xfrm>
            <a:prstGeom prst="rect">
              <a:avLst/>
            </a:prstGeom>
          </p:spPr>
        </p:pic>
        <p:pic>
          <p:nvPicPr>
            <p:cNvPr id="139" name="Picture 138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52" y="6414"/>
              <a:ext cx="727" cy="366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5368290" y="2222500"/>
            <a:ext cx="1638300" cy="479425"/>
            <a:chOff x="8530" y="3967"/>
            <a:chExt cx="2580" cy="755"/>
          </a:xfrm>
        </p:grpSpPr>
        <p:sp>
          <p:nvSpPr>
            <p:cNvPr id="142" name="Rectangles 141"/>
            <p:cNvSpPr/>
            <p:nvPr/>
          </p:nvSpPr>
          <p:spPr>
            <a:xfrm>
              <a:off x="8530" y="3968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10142" y="396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048" y="4040"/>
              <a:ext cx="607" cy="607"/>
            </a:xfrm>
            <a:prstGeom prst="rect">
              <a:avLst/>
            </a:prstGeom>
          </p:spPr>
        </p:pic>
        <p:pic>
          <p:nvPicPr>
            <p:cNvPr id="145" name="Picture 144" descr="m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54" y="4211"/>
              <a:ext cx="537" cy="293"/>
            </a:xfrm>
            <a:prstGeom prst="rect">
              <a:avLst/>
            </a:prstGeom>
          </p:spPr>
        </p:pic>
      </p:grpSp>
      <p:pic>
        <p:nvPicPr>
          <p:cNvPr id="148" name="Picture 147" descr="l_eq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205" y="2289175"/>
            <a:ext cx="1000125" cy="344805"/>
          </a:xfrm>
          <a:prstGeom prst="rect">
            <a:avLst/>
          </a:prstGeom>
        </p:spPr>
      </p:pic>
      <p:pic>
        <p:nvPicPr>
          <p:cNvPr id="149" name="Picture 148" descr="l_eq_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205" y="3773805"/>
            <a:ext cx="991235" cy="337820"/>
          </a:xfrm>
          <a:prstGeom prst="rect">
            <a:avLst/>
          </a:prstGeom>
        </p:spPr>
      </p:pic>
      <p:pic>
        <p:nvPicPr>
          <p:cNvPr id="150" name="Picture 149" descr="l_geq_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205" y="5214620"/>
            <a:ext cx="980440" cy="38925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0690" y="4654550"/>
            <a:ext cx="11349990" cy="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1229360" y="1215390"/>
            <a:ext cx="10003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/>
              <a:t>Delimited by fingerprint order invariant</a:t>
            </a:r>
            <a:endParaRPr lang="en-US" sz="2800" b="1"/>
          </a:p>
        </p:txBody>
      </p:sp>
      <p:pic>
        <p:nvPicPr>
          <p:cNvPr id="28" name="Picture 27" descr="fingerprin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49290" y="457520"/>
            <a:ext cx="695600" cy="696467"/>
          </a:xfrm>
          <a:prstGeom prst="rect">
            <a:avLst/>
          </a:prstGeom>
        </p:spPr>
      </p:pic>
      <p:cxnSp>
        <p:nvCxnSpPr>
          <p:cNvPr id="30" name="Curved Connector 29"/>
          <p:cNvCxnSpPr/>
          <p:nvPr/>
        </p:nvCxnSpPr>
        <p:spPr>
          <a:xfrm rot="16200000">
            <a:off x="5977988" y="499208"/>
            <a:ext cx="796290" cy="613091"/>
          </a:xfrm>
          <a:prstGeom prst="curvedConnector3">
            <a:avLst>
              <a:gd name="adj1" fmla="val 2089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6" name="Group 105"/>
          <p:cNvGrpSpPr/>
          <p:nvPr/>
        </p:nvGrpSpPr>
        <p:grpSpPr>
          <a:xfrm>
            <a:off x="2824480" y="5146040"/>
            <a:ext cx="6542405" cy="507365"/>
            <a:chOff x="6284" y="8021"/>
            <a:chExt cx="10303" cy="799"/>
          </a:xfrm>
        </p:grpSpPr>
        <p:sp>
          <p:nvSpPr>
            <p:cNvPr id="108" name="Rectangles 107"/>
            <p:cNvSpPr/>
            <p:nvPr/>
          </p:nvSpPr>
          <p:spPr>
            <a:xfrm>
              <a:off x="6284" y="8037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896" y="803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09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802" y="8109"/>
              <a:ext cx="607" cy="607"/>
            </a:xfrm>
            <a:prstGeom prst="rect">
              <a:avLst/>
            </a:prstGeom>
          </p:spPr>
        </p:pic>
        <p:sp>
          <p:nvSpPr>
            <p:cNvPr id="113" name="Rectangles 112"/>
            <p:cNvSpPr/>
            <p:nvPr/>
          </p:nvSpPr>
          <p:spPr>
            <a:xfrm>
              <a:off x="8847" y="8035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0459" y="803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5" y="8268"/>
              <a:ext cx="684" cy="350"/>
            </a:xfrm>
            <a:prstGeom prst="rect">
              <a:avLst/>
            </a:prstGeom>
          </p:spPr>
        </p:pic>
        <p:pic>
          <p:nvPicPr>
            <p:cNvPr id="116" name="Picture 115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0" y="8243"/>
              <a:ext cx="727" cy="366"/>
            </a:xfrm>
            <a:prstGeom prst="rect">
              <a:avLst/>
            </a:prstGeom>
          </p:spPr>
        </p:pic>
        <p:sp>
          <p:nvSpPr>
            <p:cNvPr id="117" name="Text Box 116"/>
            <p:cNvSpPr txBox="1"/>
            <p:nvPr/>
          </p:nvSpPr>
          <p:spPr>
            <a:xfrm>
              <a:off x="9416" y="8064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118" name="Rectangles 117"/>
            <p:cNvSpPr/>
            <p:nvPr/>
          </p:nvSpPr>
          <p:spPr>
            <a:xfrm>
              <a:off x="11427" y="803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54" y="806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3361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120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66" y="8293"/>
              <a:ext cx="657" cy="235"/>
            </a:xfrm>
            <a:prstGeom prst="rect">
              <a:avLst/>
            </a:prstGeom>
          </p:spPr>
        </p:pic>
        <p:sp>
          <p:nvSpPr>
            <p:cNvPr id="122" name="Text Box 121"/>
            <p:cNvSpPr txBox="1"/>
            <p:nvPr/>
          </p:nvSpPr>
          <p:spPr>
            <a:xfrm>
              <a:off x="14332" y="8068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123" name="Rectangles 122"/>
            <p:cNvSpPr/>
            <p:nvPr/>
          </p:nvSpPr>
          <p:spPr>
            <a:xfrm>
              <a:off x="14007" y="803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14208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5037" y="802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125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45" y="8258"/>
              <a:ext cx="733" cy="375"/>
            </a:xfrm>
            <a:prstGeom prst="rect">
              <a:avLst/>
            </a:prstGeom>
          </p:spPr>
        </p:pic>
        <p:pic>
          <p:nvPicPr>
            <p:cNvPr id="127" name="Picture 126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50" y="8268"/>
              <a:ext cx="596" cy="346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>
            <a:off x="4462780" y="3693160"/>
            <a:ext cx="3275330" cy="480695"/>
            <a:chOff x="7475" y="6180"/>
            <a:chExt cx="5158" cy="757"/>
          </a:xfrm>
        </p:grpSpPr>
        <p:sp>
          <p:nvSpPr>
            <p:cNvPr id="130" name="Rectangles 129"/>
            <p:cNvSpPr/>
            <p:nvPr/>
          </p:nvSpPr>
          <p:spPr>
            <a:xfrm>
              <a:off x="7475" y="618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9087" y="618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993" y="6255"/>
              <a:ext cx="607" cy="607"/>
            </a:xfrm>
            <a:prstGeom prst="rect">
              <a:avLst/>
            </a:prstGeom>
          </p:spPr>
        </p:pic>
        <p:sp>
          <p:nvSpPr>
            <p:cNvPr id="135" name="Rectangles 134"/>
            <p:cNvSpPr/>
            <p:nvPr/>
          </p:nvSpPr>
          <p:spPr>
            <a:xfrm>
              <a:off x="10053" y="618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11665" y="618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Picture 136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571" y="6253"/>
              <a:ext cx="607" cy="607"/>
            </a:xfrm>
            <a:prstGeom prst="rect">
              <a:avLst/>
            </a:prstGeom>
          </p:spPr>
        </p:pic>
        <p:pic>
          <p:nvPicPr>
            <p:cNvPr id="138" name="Picture 137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5" y="6414"/>
              <a:ext cx="684" cy="350"/>
            </a:xfrm>
            <a:prstGeom prst="rect">
              <a:avLst/>
            </a:prstGeom>
          </p:spPr>
        </p:pic>
        <p:pic>
          <p:nvPicPr>
            <p:cNvPr id="139" name="Picture 138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52" y="6414"/>
              <a:ext cx="727" cy="366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5368290" y="2222500"/>
            <a:ext cx="1638300" cy="479425"/>
            <a:chOff x="8530" y="3967"/>
            <a:chExt cx="2580" cy="755"/>
          </a:xfrm>
        </p:grpSpPr>
        <p:sp>
          <p:nvSpPr>
            <p:cNvPr id="142" name="Rectangles 141"/>
            <p:cNvSpPr/>
            <p:nvPr/>
          </p:nvSpPr>
          <p:spPr>
            <a:xfrm>
              <a:off x="8530" y="3968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10142" y="396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048" y="4040"/>
              <a:ext cx="607" cy="607"/>
            </a:xfrm>
            <a:prstGeom prst="rect">
              <a:avLst/>
            </a:prstGeom>
          </p:spPr>
        </p:pic>
        <p:pic>
          <p:nvPicPr>
            <p:cNvPr id="145" name="Picture 144" descr="m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54" y="4211"/>
              <a:ext cx="537" cy="293"/>
            </a:xfrm>
            <a:prstGeom prst="rect">
              <a:avLst/>
            </a:prstGeom>
          </p:spPr>
        </p:pic>
      </p:grpSp>
      <p:pic>
        <p:nvPicPr>
          <p:cNvPr id="148" name="Picture 147" descr="l_eq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205" y="2289175"/>
            <a:ext cx="1000125" cy="344805"/>
          </a:xfrm>
          <a:prstGeom prst="rect">
            <a:avLst/>
          </a:prstGeom>
        </p:spPr>
      </p:pic>
      <p:pic>
        <p:nvPicPr>
          <p:cNvPr id="149" name="Picture 148" descr="l_eq_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205" y="3773805"/>
            <a:ext cx="991235" cy="337820"/>
          </a:xfrm>
          <a:prstGeom prst="rect">
            <a:avLst/>
          </a:prstGeom>
        </p:spPr>
      </p:pic>
      <p:pic>
        <p:nvPicPr>
          <p:cNvPr id="150" name="Picture 149" descr="l_geq_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205" y="5214620"/>
            <a:ext cx="980440" cy="38925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0690" y="4654550"/>
            <a:ext cx="11349990" cy="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1229360" y="6028690"/>
            <a:ext cx="10003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/>
              <a:t>Delimited by length field</a:t>
            </a:r>
            <a:endParaRPr lang="en-US" sz="2800" b="1"/>
          </a:p>
        </p:txBody>
      </p:sp>
      <p:sp>
        <p:nvSpPr>
          <p:cNvPr id="5" name="Text Box 4"/>
          <p:cNvSpPr txBox="1"/>
          <p:nvPr/>
        </p:nvSpPr>
        <p:spPr>
          <a:xfrm>
            <a:off x="1229360" y="1215390"/>
            <a:ext cx="10003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/>
              <a:t>Delimited by fingerprint order invariant</a:t>
            </a:r>
            <a:endParaRPr lang="en-US" sz="2800" b="1"/>
          </a:p>
        </p:txBody>
      </p:sp>
      <p:pic>
        <p:nvPicPr>
          <p:cNvPr id="28" name="Picture 27" descr="fingerprin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49290" y="457520"/>
            <a:ext cx="695600" cy="696467"/>
          </a:xfrm>
          <a:prstGeom prst="rect">
            <a:avLst/>
          </a:prstGeom>
        </p:spPr>
      </p:pic>
      <p:cxnSp>
        <p:nvCxnSpPr>
          <p:cNvPr id="30" name="Curved Connector 29"/>
          <p:cNvCxnSpPr/>
          <p:nvPr/>
        </p:nvCxnSpPr>
        <p:spPr>
          <a:xfrm rot="16200000">
            <a:off x="5977988" y="499208"/>
            <a:ext cx="796290" cy="613091"/>
          </a:xfrm>
          <a:prstGeom prst="curvedConnector3">
            <a:avLst>
              <a:gd name="adj1" fmla="val 2089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6" name="Oval 15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1229360" y="2819400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Focus on the case of long keepsake boxes</a:t>
            </a:r>
            <a:endParaRPr lang="en-US" sz="2400" b="1"/>
          </a:p>
        </p:txBody>
      </p:sp>
      <p:grpSp>
        <p:nvGrpSpPr>
          <p:cNvPr id="69" name="Group 68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34" name="Rectangles 33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39" name="Rectangles 38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43" name="Picture 42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44" name="Text Box 43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45" name="Rectangles 44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58" name="Text Box 57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59" name="Rectangles 58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67" name="Picture 66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14" name="Group 13"/>
          <p:cNvGrpSpPr/>
          <p:nvPr/>
        </p:nvGrpSpPr>
        <p:grpSpPr>
          <a:xfrm>
            <a:off x="2604770" y="2785110"/>
            <a:ext cx="3291205" cy="1449705"/>
            <a:chOff x="4102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249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05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6800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687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13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297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615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8319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6687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13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6154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85925" y="3399790"/>
            <a:ext cx="4558030" cy="548640"/>
            <a:chOff x="2655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9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2655" y="5354"/>
              <a:ext cx="864" cy="864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509510" y="3059430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[BA,BE]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9267190" y="3059430"/>
            <a:ext cx="19500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True Positive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7509510" y="3662680"/>
            <a:ext cx="130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[BE,BF]</a:t>
            </a:r>
            <a:endParaRPr lang="en-US" sz="2400" b="1"/>
          </a:p>
        </p:txBody>
      </p:sp>
      <p:sp>
        <p:nvSpPr>
          <p:cNvPr id="68" name="Text Box 67"/>
          <p:cNvSpPr txBox="1"/>
          <p:nvPr/>
        </p:nvSpPr>
        <p:spPr>
          <a:xfrm>
            <a:off x="1454785" y="5733415"/>
            <a:ext cx="5613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Missing necessary information for comparing BD and BE</a:t>
            </a:r>
            <a:endParaRPr lang="en-US" sz="2400" b="1">
              <a:sym typeface="+mn-ea"/>
            </a:endParaRPr>
          </a:p>
        </p:txBody>
      </p:sp>
      <p:pic>
        <p:nvPicPr>
          <p:cNvPr id="70" name="Picture 69" descr="shredder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4590" y="4555490"/>
            <a:ext cx="1113790" cy="1113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Case 1: Single Partition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grpSp>
        <p:nvGrpSpPr>
          <p:cNvPr id="91" name="Group 90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92" name="Rectangles 91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95" name="Rectangles 94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7" name="Picture 96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98" name="Picture 97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99" name="Text Box 98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100" name="Rectangles 99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104" name="Text Box 103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105" name="Rectangles 104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109" name="Picture 108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424170" y="2229485"/>
            <a:ext cx="1298575" cy="230505"/>
            <a:chOff x="8542" y="3511"/>
            <a:chExt cx="2045" cy="36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568" y="3693"/>
              <a:ext cx="2011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87" y="351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542" y="351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Case 1: Single Partition</a:t>
            </a:r>
            <a:endParaRPr lang="en-US" sz="4000" b="1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24170" y="2229485"/>
            <a:ext cx="1298575" cy="230505"/>
            <a:chOff x="8542" y="3511"/>
            <a:chExt cx="2045" cy="36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568" y="3693"/>
              <a:ext cx="2011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587" y="351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542" y="351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30"/>
          <p:cNvSpPr txBox="1"/>
          <p:nvPr/>
        </p:nvSpPr>
        <p:spPr>
          <a:xfrm>
            <a:off x="1229360" y="2855595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Find predecessor memento of right endpoint</a:t>
            </a:r>
            <a:endParaRPr lang="en-US" sz="2400" b="1"/>
          </a:p>
        </p:txBody>
      </p:sp>
      <p:grpSp>
        <p:nvGrpSpPr>
          <p:cNvPr id="69" name="Group 68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34" name="Rectangles 33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33" name="Rectangles 32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43" name="Picture 42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44" name="Text Box 43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45" name="Rectangles 44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58" name="Text Box 57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59" name="Rectangles 58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67" name="Picture 66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Rectangles 33"/>
          <p:cNvSpPr/>
          <p:nvPr/>
        </p:nvSpPr>
        <p:spPr>
          <a:xfrm>
            <a:off x="5622290" y="4316730"/>
            <a:ext cx="62230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3999865" y="4316730"/>
            <a:ext cx="62230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Case 1: Single Partition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5424170" y="2229485"/>
            <a:ext cx="1298575" cy="230505"/>
            <a:chOff x="8542" y="3511"/>
            <a:chExt cx="2045" cy="36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568" y="3693"/>
              <a:ext cx="2011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587" y="351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542" y="351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73" name="Rectangles 72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76" name="Rectangles 75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79" name="Picture 78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81" name="Rectangles 80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Picture 83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85" name="Text Box 84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86" name="Rectangles 85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0" name="Picture 89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sp>
        <p:nvSpPr>
          <p:cNvPr id="91" name="Text Box 90"/>
          <p:cNvSpPr txBox="1"/>
          <p:nvPr/>
        </p:nvSpPr>
        <p:spPr>
          <a:xfrm>
            <a:off x="1229360" y="2855595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Find predecessor memento of right endpoint</a:t>
            </a:r>
            <a:endParaRPr lang="en-US" sz="2400"/>
          </a:p>
        </p:txBody>
      </p:sp>
      <p:cxnSp>
        <p:nvCxnSpPr>
          <p:cNvPr id="54" name="Straight Connector 53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Case 1: Single Partition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grpSp>
        <p:nvGrpSpPr>
          <p:cNvPr id="72" name="Group 71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73" name="Rectangles 72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76" name="Rectangles 75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79" name="Picture 78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81" name="Rectangles 80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Picture 83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85" name="Text Box 84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86" name="Rectangles 85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0" name="Picture 89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sp>
        <p:nvSpPr>
          <p:cNvPr id="91" name="Text Box 90"/>
          <p:cNvSpPr txBox="1"/>
          <p:nvPr/>
        </p:nvSpPr>
        <p:spPr>
          <a:xfrm>
            <a:off x="1229360" y="2855595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Find predecessor memento of right endpoint</a:t>
            </a:r>
            <a:endParaRPr lang="en-US" sz="2400"/>
          </a:p>
        </p:txBody>
      </p:sp>
      <p:sp>
        <p:nvSpPr>
          <p:cNvPr id="35" name="Right Brace 34"/>
          <p:cNvSpPr/>
          <p:nvPr/>
        </p:nvSpPr>
        <p:spPr>
          <a:xfrm rot="5400000">
            <a:off x="7581900" y="4112895"/>
            <a:ext cx="210820" cy="1703705"/>
          </a:xfrm>
          <a:prstGeom prst="rightBrace">
            <a:avLst>
              <a:gd name="adj1" fmla="val 136897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6571615" y="5132070"/>
            <a:ext cx="22326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Binary Search</a:t>
            </a:r>
            <a:endParaRPr lang="en-US" sz="2400" b="1"/>
          </a:p>
        </p:txBody>
      </p:sp>
      <p:grpSp>
        <p:nvGrpSpPr>
          <p:cNvPr id="3" name="Group 2"/>
          <p:cNvGrpSpPr/>
          <p:nvPr/>
        </p:nvGrpSpPr>
        <p:grpSpPr>
          <a:xfrm>
            <a:off x="5424170" y="2229485"/>
            <a:ext cx="1298575" cy="230505"/>
            <a:chOff x="8542" y="3511"/>
            <a:chExt cx="2045" cy="36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8568" y="3693"/>
              <a:ext cx="2011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587" y="351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542" y="351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Case 1: Single Partition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grpSp>
        <p:nvGrpSpPr>
          <p:cNvPr id="72" name="Group 71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73" name="Rectangles 72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76" name="Rectangles 75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79" name="Picture 78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81" name="Rectangles 80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Picture 83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85" name="Text Box 84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86" name="Rectangles 85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0" name="Picture 89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424170" y="2229485"/>
            <a:ext cx="1298575" cy="230505"/>
            <a:chOff x="8542" y="3511"/>
            <a:chExt cx="2045" cy="36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8568" y="3693"/>
              <a:ext cx="2011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587" y="351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542" y="351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Case 2: Two Partitions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5424170" y="2229485"/>
            <a:ext cx="2341245" cy="230505"/>
            <a:chOff x="8542" y="3511"/>
            <a:chExt cx="3687" cy="36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568" y="3693"/>
              <a:ext cx="3653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2229" y="351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542" y="351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32" name="Rectangles 31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76" name="Rectangles 75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79" name="Picture 78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81" name="Rectangles 80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Picture 83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85" name="Text Box 84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86" name="Rectangles 85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0" name="Picture 89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Case 2: Two Partitions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grpSp>
        <p:nvGrpSpPr>
          <p:cNvPr id="77" name="Group 76"/>
          <p:cNvGrpSpPr/>
          <p:nvPr/>
        </p:nvGrpSpPr>
        <p:grpSpPr>
          <a:xfrm>
            <a:off x="3862070" y="4290695"/>
            <a:ext cx="6551930" cy="507365"/>
            <a:chOff x="6102" y="6757"/>
            <a:chExt cx="10318" cy="799"/>
          </a:xfrm>
        </p:grpSpPr>
        <p:sp>
          <p:nvSpPr>
            <p:cNvPr id="4" name="Rectangles 3"/>
            <p:cNvSpPr/>
            <p:nvPr/>
          </p:nvSpPr>
          <p:spPr>
            <a:xfrm>
              <a:off x="6102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54" name="Rectangles 53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65" name="Picture 64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29" name="Text Box 28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30" name="Rectangles 29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68" name="Picture 67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3860800" y="5561965"/>
            <a:ext cx="6551930" cy="507365"/>
            <a:chOff x="4926" y="8761"/>
            <a:chExt cx="10318" cy="799"/>
          </a:xfrm>
        </p:grpSpPr>
        <p:sp>
          <p:nvSpPr>
            <p:cNvPr id="34" name="Rectangles 33"/>
            <p:cNvSpPr/>
            <p:nvPr/>
          </p:nvSpPr>
          <p:spPr>
            <a:xfrm>
              <a:off x="4926" y="8777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553" y="877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459" y="8849"/>
              <a:ext cx="607" cy="607"/>
            </a:xfrm>
            <a:prstGeom prst="rect">
              <a:avLst/>
            </a:prstGeom>
          </p:spPr>
        </p:pic>
        <p:sp>
          <p:nvSpPr>
            <p:cNvPr id="45" name="Rectangles 44"/>
            <p:cNvSpPr/>
            <p:nvPr/>
          </p:nvSpPr>
          <p:spPr>
            <a:xfrm>
              <a:off x="7504" y="8775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9116" y="877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2" y="9008"/>
              <a:ext cx="684" cy="350"/>
            </a:xfrm>
            <a:prstGeom prst="rect">
              <a:avLst/>
            </a:prstGeom>
          </p:spPr>
        </p:pic>
        <p:pic>
          <p:nvPicPr>
            <p:cNvPr id="49" name="Picture 48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47" y="8983"/>
              <a:ext cx="727" cy="366"/>
            </a:xfrm>
            <a:prstGeom prst="rect">
              <a:avLst/>
            </a:prstGeom>
          </p:spPr>
        </p:pic>
        <p:sp>
          <p:nvSpPr>
            <p:cNvPr id="58" name="Text Box 57"/>
            <p:cNvSpPr txBox="1"/>
            <p:nvPr/>
          </p:nvSpPr>
          <p:spPr>
            <a:xfrm>
              <a:off x="8073" y="8804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59" name="Rectangles 58"/>
            <p:cNvSpPr/>
            <p:nvPr/>
          </p:nvSpPr>
          <p:spPr>
            <a:xfrm>
              <a:off x="10084" y="877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1011" y="880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2018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23" y="9033"/>
              <a:ext cx="657" cy="235"/>
            </a:xfrm>
            <a:prstGeom prst="rect">
              <a:avLst/>
            </a:prstGeom>
          </p:spPr>
        </p:pic>
        <p:sp>
          <p:nvSpPr>
            <p:cNvPr id="67" name="Text Box 66"/>
            <p:cNvSpPr txBox="1"/>
            <p:nvPr/>
          </p:nvSpPr>
          <p:spPr>
            <a:xfrm>
              <a:off x="12989" y="8808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69" name="Rectangles 68"/>
            <p:cNvSpPr/>
            <p:nvPr/>
          </p:nvSpPr>
          <p:spPr>
            <a:xfrm>
              <a:off x="12664" y="877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2865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3694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02" y="8998"/>
              <a:ext cx="733" cy="375"/>
            </a:xfrm>
            <a:prstGeom prst="rect">
              <a:avLst/>
            </a:prstGeom>
          </p:spPr>
        </p:pic>
        <p:pic>
          <p:nvPicPr>
            <p:cNvPr id="73" name="Picture 72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7" y="9008"/>
              <a:ext cx="596" cy="346"/>
            </a:xfrm>
            <a:prstGeom prst="rect">
              <a:avLst/>
            </a:prstGeom>
          </p:spPr>
        </p:pic>
      </p:grpSp>
      <p:sp>
        <p:nvSpPr>
          <p:cNvPr id="74" name="Text Box 73"/>
          <p:cNvSpPr txBox="1"/>
          <p:nvPr/>
        </p:nvSpPr>
        <p:spPr>
          <a:xfrm>
            <a:off x="1706880" y="4326890"/>
            <a:ext cx="2146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First partition</a:t>
            </a:r>
            <a:endParaRPr lang="en-US" sz="2400" b="1"/>
          </a:p>
        </p:txBody>
      </p:sp>
      <p:sp>
        <p:nvSpPr>
          <p:cNvPr id="75" name="Text Box 74"/>
          <p:cNvSpPr txBox="1"/>
          <p:nvPr/>
        </p:nvSpPr>
        <p:spPr>
          <a:xfrm>
            <a:off x="1265555" y="5579110"/>
            <a:ext cx="25863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Second partition</a:t>
            </a:r>
            <a:endParaRPr lang="en-US" sz="2400" b="1"/>
          </a:p>
        </p:txBody>
      </p:sp>
      <p:grpSp>
        <p:nvGrpSpPr>
          <p:cNvPr id="3" name="Group 2"/>
          <p:cNvGrpSpPr/>
          <p:nvPr/>
        </p:nvGrpSpPr>
        <p:grpSpPr>
          <a:xfrm>
            <a:off x="5424170" y="2229485"/>
            <a:ext cx="2341245" cy="230505"/>
            <a:chOff x="8542" y="3511"/>
            <a:chExt cx="3687" cy="36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8568" y="3693"/>
              <a:ext cx="3653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229" y="351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542" y="351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Case 2: Two Partitions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79" name="Text Box 78"/>
          <p:cNvSpPr txBox="1"/>
          <p:nvPr/>
        </p:nvSpPr>
        <p:spPr>
          <a:xfrm>
            <a:off x="1229360" y="2884170"/>
            <a:ext cx="10003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Max of first partition</a:t>
            </a:r>
            <a:endParaRPr lang="en-US" sz="2400" b="1"/>
          </a:p>
          <a:p>
            <a:pPr algn="ctr"/>
            <a:r>
              <a:rPr lang="en-US" sz="2400" b="1"/>
              <a:t>Min of second partition</a:t>
            </a:r>
            <a:endParaRPr lang="en-US" sz="2400" b="1"/>
          </a:p>
        </p:txBody>
      </p:sp>
      <p:grpSp>
        <p:nvGrpSpPr>
          <p:cNvPr id="19" name="Group 18"/>
          <p:cNvGrpSpPr/>
          <p:nvPr/>
        </p:nvGrpSpPr>
        <p:grpSpPr>
          <a:xfrm>
            <a:off x="5424170" y="2229485"/>
            <a:ext cx="2341245" cy="230505"/>
            <a:chOff x="8542" y="3511"/>
            <a:chExt cx="3687" cy="36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568" y="3693"/>
              <a:ext cx="3653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229" y="351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542" y="351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62070" y="4290695"/>
            <a:ext cx="6551930" cy="507365"/>
            <a:chOff x="6102" y="6757"/>
            <a:chExt cx="10318" cy="799"/>
          </a:xfrm>
        </p:grpSpPr>
        <p:sp>
          <p:nvSpPr>
            <p:cNvPr id="14" name="Rectangles 13"/>
            <p:cNvSpPr/>
            <p:nvPr/>
          </p:nvSpPr>
          <p:spPr>
            <a:xfrm>
              <a:off x="6102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18" name="Rectangles 17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23" name="Picture 22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24" name="Text Box 23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25" name="Rectangles 24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40" name="Text Box 39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41" name="Rectangles 40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94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6" name="Picture 95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3860800" y="5561965"/>
            <a:ext cx="6551930" cy="507365"/>
            <a:chOff x="4926" y="8761"/>
            <a:chExt cx="10318" cy="799"/>
          </a:xfrm>
        </p:grpSpPr>
        <p:sp>
          <p:nvSpPr>
            <p:cNvPr id="98" name="Rectangles 97"/>
            <p:cNvSpPr/>
            <p:nvPr/>
          </p:nvSpPr>
          <p:spPr>
            <a:xfrm>
              <a:off x="4926" y="8777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6553" y="877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459" y="8849"/>
              <a:ext cx="607" cy="607"/>
            </a:xfrm>
            <a:prstGeom prst="rect">
              <a:avLst/>
            </a:prstGeom>
          </p:spPr>
        </p:pic>
        <p:sp>
          <p:nvSpPr>
            <p:cNvPr id="101" name="Rectangles 100"/>
            <p:cNvSpPr/>
            <p:nvPr/>
          </p:nvSpPr>
          <p:spPr>
            <a:xfrm>
              <a:off x="7504" y="8775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9116" y="877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2" y="9008"/>
              <a:ext cx="684" cy="350"/>
            </a:xfrm>
            <a:prstGeom prst="rect">
              <a:avLst/>
            </a:prstGeom>
          </p:spPr>
        </p:pic>
        <p:pic>
          <p:nvPicPr>
            <p:cNvPr id="104" name="Picture 103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47" y="8983"/>
              <a:ext cx="727" cy="366"/>
            </a:xfrm>
            <a:prstGeom prst="rect">
              <a:avLst/>
            </a:prstGeom>
          </p:spPr>
        </p:pic>
        <p:sp>
          <p:nvSpPr>
            <p:cNvPr id="105" name="Text Box 104"/>
            <p:cNvSpPr txBox="1"/>
            <p:nvPr/>
          </p:nvSpPr>
          <p:spPr>
            <a:xfrm>
              <a:off x="8073" y="8804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106" name="Rectangles 105"/>
            <p:cNvSpPr/>
            <p:nvPr/>
          </p:nvSpPr>
          <p:spPr>
            <a:xfrm>
              <a:off x="10084" y="877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11011" y="880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2018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Picture 108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23" y="9033"/>
              <a:ext cx="657" cy="235"/>
            </a:xfrm>
            <a:prstGeom prst="rect">
              <a:avLst/>
            </a:prstGeom>
          </p:spPr>
        </p:pic>
        <p:sp>
          <p:nvSpPr>
            <p:cNvPr id="110" name="Text Box 109"/>
            <p:cNvSpPr txBox="1"/>
            <p:nvPr/>
          </p:nvSpPr>
          <p:spPr>
            <a:xfrm>
              <a:off x="12989" y="8808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111" name="Rectangles 110"/>
            <p:cNvSpPr/>
            <p:nvPr/>
          </p:nvSpPr>
          <p:spPr>
            <a:xfrm>
              <a:off x="12664" y="877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12865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3694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" name="Picture 113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02" y="8998"/>
              <a:ext cx="733" cy="375"/>
            </a:xfrm>
            <a:prstGeom prst="rect">
              <a:avLst/>
            </a:prstGeom>
          </p:spPr>
        </p:pic>
        <p:pic>
          <p:nvPicPr>
            <p:cNvPr id="115" name="Picture 114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7" y="9008"/>
              <a:ext cx="596" cy="346"/>
            </a:xfrm>
            <a:prstGeom prst="rect">
              <a:avLst/>
            </a:prstGeom>
          </p:spPr>
        </p:pic>
      </p:grpSp>
      <p:sp>
        <p:nvSpPr>
          <p:cNvPr id="116" name="Text Box 115"/>
          <p:cNvSpPr txBox="1"/>
          <p:nvPr/>
        </p:nvSpPr>
        <p:spPr>
          <a:xfrm>
            <a:off x="1849120" y="4326890"/>
            <a:ext cx="1944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First partition</a:t>
            </a:r>
            <a:endParaRPr lang="en-US" sz="2400"/>
          </a:p>
        </p:txBody>
      </p:sp>
      <p:sp>
        <p:nvSpPr>
          <p:cNvPr id="117" name="Text Box 116"/>
          <p:cNvSpPr txBox="1"/>
          <p:nvPr/>
        </p:nvSpPr>
        <p:spPr>
          <a:xfrm>
            <a:off x="1407795" y="5579110"/>
            <a:ext cx="23856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Second partition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" name="Rectangles 109"/>
          <p:cNvSpPr/>
          <p:nvPr/>
        </p:nvSpPr>
        <p:spPr>
          <a:xfrm>
            <a:off x="6507480" y="5584825"/>
            <a:ext cx="62230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4893945" y="4305300"/>
            <a:ext cx="62230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Case 2: Two Partitions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79" name="Text Box 78"/>
          <p:cNvSpPr txBox="1"/>
          <p:nvPr/>
        </p:nvSpPr>
        <p:spPr>
          <a:xfrm>
            <a:off x="1229360" y="2884170"/>
            <a:ext cx="10003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Max of first partition</a:t>
            </a:r>
            <a:endParaRPr lang="en-US" sz="2400"/>
          </a:p>
          <a:p>
            <a:pPr algn="ctr"/>
            <a:r>
              <a:rPr lang="en-US" sz="2400"/>
              <a:t>Min of second partition</a:t>
            </a:r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5424170" y="2229485"/>
            <a:ext cx="2341245" cy="230505"/>
            <a:chOff x="8542" y="3511"/>
            <a:chExt cx="3687" cy="36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568" y="3693"/>
              <a:ext cx="3653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229" y="351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542" y="351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62070" y="4290695"/>
            <a:ext cx="6551930" cy="507365"/>
            <a:chOff x="6102" y="6757"/>
            <a:chExt cx="10318" cy="799"/>
          </a:xfrm>
        </p:grpSpPr>
        <p:sp>
          <p:nvSpPr>
            <p:cNvPr id="14" name="Rectangles 13"/>
            <p:cNvSpPr/>
            <p:nvPr/>
          </p:nvSpPr>
          <p:spPr>
            <a:xfrm>
              <a:off x="6102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18" name="Rectangles 17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23" name="Picture 22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24" name="Text Box 23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25" name="Rectangles 24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40" name="Text Box 39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41" name="Rectangles 40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94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6" name="Picture 95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3860800" y="5561965"/>
            <a:ext cx="6551930" cy="507365"/>
            <a:chOff x="4926" y="8761"/>
            <a:chExt cx="10318" cy="799"/>
          </a:xfrm>
        </p:grpSpPr>
        <p:sp>
          <p:nvSpPr>
            <p:cNvPr id="98" name="Rectangles 97"/>
            <p:cNvSpPr/>
            <p:nvPr/>
          </p:nvSpPr>
          <p:spPr>
            <a:xfrm>
              <a:off x="4926" y="8777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6553" y="877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459" y="8849"/>
              <a:ext cx="607" cy="607"/>
            </a:xfrm>
            <a:prstGeom prst="rect">
              <a:avLst/>
            </a:prstGeom>
          </p:spPr>
        </p:pic>
        <p:sp>
          <p:nvSpPr>
            <p:cNvPr id="101" name="Rectangles 100"/>
            <p:cNvSpPr/>
            <p:nvPr/>
          </p:nvSpPr>
          <p:spPr>
            <a:xfrm>
              <a:off x="7504" y="8775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9116" y="877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2" y="9008"/>
              <a:ext cx="684" cy="350"/>
            </a:xfrm>
            <a:prstGeom prst="rect">
              <a:avLst/>
            </a:prstGeom>
          </p:spPr>
        </p:pic>
        <p:pic>
          <p:nvPicPr>
            <p:cNvPr id="104" name="Picture 103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47" y="8983"/>
              <a:ext cx="727" cy="366"/>
            </a:xfrm>
            <a:prstGeom prst="rect">
              <a:avLst/>
            </a:prstGeom>
          </p:spPr>
        </p:pic>
        <p:sp>
          <p:nvSpPr>
            <p:cNvPr id="105" name="Text Box 104"/>
            <p:cNvSpPr txBox="1"/>
            <p:nvPr/>
          </p:nvSpPr>
          <p:spPr>
            <a:xfrm>
              <a:off x="8073" y="8804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106" name="Rectangles 105"/>
            <p:cNvSpPr/>
            <p:nvPr/>
          </p:nvSpPr>
          <p:spPr>
            <a:xfrm>
              <a:off x="10084" y="877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11011" y="880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2018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Picture 108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23" y="9033"/>
              <a:ext cx="657" cy="235"/>
            </a:xfrm>
            <a:prstGeom prst="rect">
              <a:avLst/>
            </a:prstGeom>
          </p:spPr>
        </p:pic>
        <p:sp>
          <p:nvSpPr>
            <p:cNvPr id="2" name="Text Box 1"/>
            <p:cNvSpPr txBox="1"/>
            <p:nvPr/>
          </p:nvSpPr>
          <p:spPr>
            <a:xfrm>
              <a:off x="12989" y="8808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111" name="Rectangles 110"/>
            <p:cNvSpPr/>
            <p:nvPr/>
          </p:nvSpPr>
          <p:spPr>
            <a:xfrm>
              <a:off x="12664" y="877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12865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3694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" name="Picture 113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02" y="8998"/>
              <a:ext cx="733" cy="375"/>
            </a:xfrm>
            <a:prstGeom prst="rect">
              <a:avLst/>
            </a:prstGeom>
          </p:spPr>
        </p:pic>
        <p:pic>
          <p:nvPicPr>
            <p:cNvPr id="115" name="Picture 114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7" y="9008"/>
              <a:ext cx="596" cy="346"/>
            </a:xfrm>
            <a:prstGeom prst="rect">
              <a:avLst/>
            </a:prstGeom>
          </p:spPr>
        </p:pic>
      </p:grpSp>
      <p:sp>
        <p:nvSpPr>
          <p:cNvPr id="116" name="Text Box 115"/>
          <p:cNvSpPr txBox="1"/>
          <p:nvPr/>
        </p:nvSpPr>
        <p:spPr>
          <a:xfrm>
            <a:off x="1849120" y="4326890"/>
            <a:ext cx="1944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First partition</a:t>
            </a:r>
            <a:endParaRPr lang="en-US" sz="2400"/>
          </a:p>
        </p:txBody>
      </p:sp>
      <p:sp>
        <p:nvSpPr>
          <p:cNvPr id="117" name="Text Box 116"/>
          <p:cNvSpPr txBox="1"/>
          <p:nvPr/>
        </p:nvSpPr>
        <p:spPr>
          <a:xfrm>
            <a:off x="1407795" y="5579110"/>
            <a:ext cx="23856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Second partition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Case 2: Two Partitions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5424170" y="2229485"/>
            <a:ext cx="2341245" cy="230505"/>
            <a:chOff x="8542" y="3511"/>
            <a:chExt cx="3687" cy="36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568" y="3693"/>
              <a:ext cx="3653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229" y="351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542" y="351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62070" y="4290695"/>
            <a:ext cx="6551930" cy="507365"/>
            <a:chOff x="6102" y="6757"/>
            <a:chExt cx="10318" cy="799"/>
          </a:xfrm>
        </p:grpSpPr>
        <p:sp>
          <p:nvSpPr>
            <p:cNvPr id="14" name="Rectangles 13"/>
            <p:cNvSpPr/>
            <p:nvPr/>
          </p:nvSpPr>
          <p:spPr>
            <a:xfrm>
              <a:off x="6102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18" name="Rectangles 17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23" name="Picture 22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24" name="Text Box 23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25" name="Rectangles 24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40" name="Text Box 39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41" name="Rectangles 40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94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6" name="Picture 95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3860800" y="5561965"/>
            <a:ext cx="6551930" cy="507365"/>
            <a:chOff x="4926" y="8761"/>
            <a:chExt cx="10318" cy="799"/>
          </a:xfrm>
        </p:grpSpPr>
        <p:sp>
          <p:nvSpPr>
            <p:cNvPr id="98" name="Rectangles 97"/>
            <p:cNvSpPr/>
            <p:nvPr/>
          </p:nvSpPr>
          <p:spPr>
            <a:xfrm>
              <a:off x="4926" y="8777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6553" y="877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459" y="8849"/>
              <a:ext cx="607" cy="607"/>
            </a:xfrm>
            <a:prstGeom prst="rect">
              <a:avLst/>
            </a:prstGeom>
          </p:spPr>
        </p:pic>
        <p:sp>
          <p:nvSpPr>
            <p:cNvPr id="101" name="Rectangles 100"/>
            <p:cNvSpPr/>
            <p:nvPr/>
          </p:nvSpPr>
          <p:spPr>
            <a:xfrm>
              <a:off x="7504" y="8775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9116" y="8774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2" y="9008"/>
              <a:ext cx="684" cy="350"/>
            </a:xfrm>
            <a:prstGeom prst="rect">
              <a:avLst/>
            </a:prstGeom>
          </p:spPr>
        </p:pic>
        <p:pic>
          <p:nvPicPr>
            <p:cNvPr id="104" name="Picture 103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47" y="8983"/>
              <a:ext cx="727" cy="366"/>
            </a:xfrm>
            <a:prstGeom prst="rect">
              <a:avLst/>
            </a:prstGeom>
          </p:spPr>
        </p:pic>
        <p:sp>
          <p:nvSpPr>
            <p:cNvPr id="105" name="Text Box 104"/>
            <p:cNvSpPr txBox="1"/>
            <p:nvPr/>
          </p:nvSpPr>
          <p:spPr>
            <a:xfrm>
              <a:off x="8073" y="8804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106" name="Rectangles 105"/>
            <p:cNvSpPr/>
            <p:nvPr/>
          </p:nvSpPr>
          <p:spPr>
            <a:xfrm>
              <a:off x="10084" y="877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11011" y="8806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2018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Picture 108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23" y="9033"/>
              <a:ext cx="657" cy="235"/>
            </a:xfrm>
            <a:prstGeom prst="rect">
              <a:avLst/>
            </a:prstGeom>
          </p:spPr>
        </p:pic>
        <p:sp>
          <p:nvSpPr>
            <p:cNvPr id="111" name="Text Box 110"/>
            <p:cNvSpPr txBox="1"/>
            <p:nvPr/>
          </p:nvSpPr>
          <p:spPr>
            <a:xfrm>
              <a:off x="12989" y="8808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112" name="Rectangles 111"/>
            <p:cNvSpPr/>
            <p:nvPr/>
          </p:nvSpPr>
          <p:spPr>
            <a:xfrm>
              <a:off x="12664" y="8776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2865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3694" y="8761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02" y="8998"/>
              <a:ext cx="733" cy="375"/>
            </a:xfrm>
            <a:prstGeom prst="rect">
              <a:avLst/>
            </a:prstGeom>
          </p:spPr>
        </p:pic>
        <p:pic>
          <p:nvPicPr>
            <p:cNvPr id="116" name="Picture 115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7" y="9008"/>
              <a:ext cx="596" cy="346"/>
            </a:xfrm>
            <a:prstGeom prst="rect">
              <a:avLst/>
            </a:prstGeom>
          </p:spPr>
        </p:pic>
      </p:grpSp>
      <p:sp>
        <p:nvSpPr>
          <p:cNvPr id="117" name="Text Box 116"/>
          <p:cNvSpPr txBox="1"/>
          <p:nvPr/>
        </p:nvSpPr>
        <p:spPr>
          <a:xfrm>
            <a:off x="1849120" y="4326890"/>
            <a:ext cx="1944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First partition</a:t>
            </a:r>
            <a:endParaRPr lang="en-US" sz="2400"/>
          </a:p>
        </p:txBody>
      </p:sp>
      <p:sp>
        <p:nvSpPr>
          <p:cNvPr id="118" name="Text Box 117"/>
          <p:cNvSpPr txBox="1"/>
          <p:nvPr/>
        </p:nvSpPr>
        <p:spPr>
          <a:xfrm>
            <a:off x="1407795" y="5579110"/>
            <a:ext cx="23856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Second partition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23" name="Group 22"/>
          <p:cNvGrpSpPr/>
          <p:nvPr/>
        </p:nvGrpSpPr>
        <p:grpSpPr>
          <a:xfrm>
            <a:off x="2604770" y="2785110"/>
            <a:ext cx="3291205" cy="1449705"/>
            <a:chOff x="4102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249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05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6800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687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13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297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615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8319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6687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13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6154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85925" y="3399790"/>
            <a:ext cx="4558030" cy="548640"/>
            <a:chOff x="2655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9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2655" y="5354"/>
              <a:ext cx="864" cy="864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509510" y="3059430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[BA,BE]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9267190" y="3059430"/>
            <a:ext cx="19500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True Positive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7509510" y="3662680"/>
            <a:ext cx="130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[BE,BF]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267190" y="3662680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Point Queries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330950" y="1562100"/>
            <a:ext cx="0" cy="41084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48" name="Rectangles 47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59" name="Rectangles 58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66" name="Picture 65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67" name="Text Box 66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69" name="Rectangles 68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73" name="Text Box 72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74" name="Rectangles 73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1" name="Picture 90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Point Queries</a:t>
            </a:r>
            <a:endParaRPr lang="en-US" sz="4000" b="1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330950" y="1562100"/>
            <a:ext cx="0" cy="41084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48" name="Rectangles 47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59" name="Rectangles 58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66" name="Picture 65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67" name="Text Box 66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69" name="Rectangles 68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73" name="Text Box 72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74" name="Rectangles 73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1" name="Picture 90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sp>
        <p:nvSpPr>
          <p:cNvPr id="31" name="Text Box 30"/>
          <p:cNvSpPr txBox="1"/>
          <p:nvPr/>
        </p:nvSpPr>
        <p:spPr>
          <a:xfrm>
            <a:off x="1229360" y="3144520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Find memento equal to query</a:t>
            </a:r>
            <a:endParaRPr lang="en-US" sz="2400" b="1"/>
          </a:p>
        </p:txBody>
      </p:sp>
      <p:sp>
        <p:nvSpPr>
          <p:cNvPr id="22" name="Oval 21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Rectangles 33"/>
          <p:cNvSpPr/>
          <p:nvPr/>
        </p:nvSpPr>
        <p:spPr>
          <a:xfrm>
            <a:off x="5622290" y="4316730"/>
            <a:ext cx="62230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3999865" y="4316730"/>
            <a:ext cx="62230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Point Queries</a:t>
            </a:r>
            <a:endParaRPr lang="en-US" sz="4000" b="1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330950" y="1562100"/>
            <a:ext cx="0" cy="41084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48" name="Rectangles 47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59" name="Rectangles 58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66" name="Picture 65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67" name="Text Box 66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69" name="Rectangles 68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73" name="Text Box 72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74" name="Rectangles 73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1" name="Picture 90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sp>
        <p:nvSpPr>
          <p:cNvPr id="31" name="Text Box 30"/>
          <p:cNvSpPr txBox="1"/>
          <p:nvPr/>
        </p:nvSpPr>
        <p:spPr>
          <a:xfrm>
            <a:off x="1229360" y="3144520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Find memento equal to query</a:t>
            </a:r>
            <a:endParaRPr lang="en-US" sz="2400"/>
          </a:p>
        </p:txBody>
      </p:sp>
      <p:sp>
        <p:nvSpPr>
          <p:cNvPr id="22" name="Oval 21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Point Queries</a:t>
            </a:r>
            <a:endParaRPr lang="en-US" sz="4000" b="1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84275" y="19729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4275" y="17995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10290" y="17989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330950" y="1562100"/>
            <a:ext cx="0" cy="41084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971165" y="4290695"/>
            <a:ext cx="6542405" cy="507365"/>
            <a:chOff x="6117" y="6757"/>
            <a:chExt cx="10303" cy="799"/>
          </a:xfrm>
        </p:grpSpPr>
        <p:sp>
          <p:nvSpPr>
            <p:cNvPr id="48" name="Rectangles 47"/>
            <p:cNvSpPr/>
            <p:nvPr/>
          </p:nvSpPr>
          <p:spPr>
            <a:xfrm>
              <a:off x="6117" y="6773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729" y="677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fingerprin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35" y="6845"/>
              <a:ext cx="607" cy="607"/>
            </a:xfrm>
            <a:prstGeom prst="rect">
              <a:avLst/>
            </a:prstGeom>
          </p:spPr>
        </p:pic>
        <p:sp>
          <p:nvSpPr>
            <p:cNvPr id="59" name="Rectangles 58"/>
            <p:cNvSpPr/>
            <p:nvPr/>
          </p:nvSpPr>
          <p:spPr>
            <a:xfrm>
              <a:off x="8680" y="6771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0292" y="6770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m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7004"/>
              <a:ext cx="684" cy="350"/>
            </a:xfrm>
            <a:prstGeom prst="rect">
              <a:avLst/>
            </a:prstGeom>
          </p:spPr>
        </p:pic>
        <p:pic>
          <p:nvPicPr>
            <p:cNvPr id="66" name="Picture 65" descr="m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3" y="6979"/>
              <a:ext cx="727" cy="366"/>
            </a:xfrm>
            <a:prstGeom prst="rect">
              <a:avLst/>
            </a:prstGeom>
          </p:spPr>
        </p:pic>
        <p:sp>
          <p:nvSpPr>
            <p:cNvPr id="67" name="Text Box 66"/>
            <p:cNvSpPr txBox="1"/>
            <p:nvPr/>
          </p:nvSpPr>
          <p:spPr>
            <a:xfrm>
              <a:off x="9249" y="6800"/>
              <a:ext cx="55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0</a:t>
              </a:r>
              <a:endParaRPr lang="en-US" sz="2400" b="1"/>
            </a:p>
          </p:txBody>
        </p:sp>
        <p:sp>
          <p:nvSpPr>
            <p:cNvPr id="69" name="Rectangles 68"/>
            <p:cNvSpPr/>
            <p:nvPr/>
          </p:nvSpPr>
          <p:spPr>
            <a:xfrm>
              <a:off x="1126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2187" y="6802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3194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 descr="l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" y="7029"/>
              <a:ext cx="657" cy="235"/>
            </a:xfrm>
            <a:prstGeom prst="rect">
              <a:avLst/>
            </a:prstGeom>
          </p:spPr>
        </p:pic>
        <p:sp>
          <p:nvSpPr>
            <p:cNvPr id="73" name="Text Box 72"/>
            <p:cNvSpPr txBox="1"/>
            <p:nvPr/>
          </p:nvSpPr>
          <p:spPr>
            <a:xfrm>
              <a:off x="14165" y="6804"/>
              <a:ext cx="5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...</a:t>
              </a:r>
              <a:endParaRPr lang="en-US"/>
            </a:p>
          </p:txBody>
        </p:sp>
        <p:sp>
          <p:nvSpPr>
            <p:cNvPr id="74" name="Rectangles 73"/>
            <p:cNvSpPr/>
            <p:nvPr/>
          </p:nvSpPr>
          <p:spPr>
            <a:xfrm>
              <a:off x="13840" y="6772"/>
              <a:ext cx="2580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041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4870" y="6757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m_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78" y="6994"/>
              <a:ext cx="733" cy="375"/>
            </a:xfrm>
            <a:prstGeom prst="rect">
              <a:avLst/>
            </a:prstGeom>
          </p:spPr>
        </p:pic>
        <p:pic>
          <p:nvPicPr>
            <p:cNvPr id="91" name="Picture 90" descr="m_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3" y="7004"/>
              <a:ext cx="596" cy="346"/>
            </a:xfrm>
            <a:prstGeom prst="rect">
              <a:avLst/>
            </a:prstGeom>
          </p:spPr>
        </p:pic>
      </p:grpSp>
      <p:sp>
        <p:nvSpPr>
          <p:cNvPr id="31" name="Text Box 30"/>
          <p:cNvSpPr txBox="1"/>
          <p:nvPr/>
        </p:nvSpPr>
        <p:spPr>
          <a:xfrm>
            <a:off x="1229360" y="3144520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Find memento equal to query</a:t>
            </a:r>
            <a:endParaRPr lang="en-US" sz="2400"/>
          </a:p>
        </p:txBody>
      </p:sp>
      <p:sp>
        <p:nvSpPr>
          <p:cNvPr id="3" name="Right Brace 2"/>
          <p:cNvSpPr/>
          <p:nvPr/>
        </p:nvSpPr>
        <p:spPr>
          <a:xfrm rot="5400000">
            <a:off x="7591425" y="4112895"/>
            <a:ext cx="210820" cy="1703705"/>
          </a:xfrm>
          <a:prstGeom prst="rightBrace">
            <a:avLst>
              <a:gd name="adj1" fmla="val 136897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6581140" y="5132070"/>
            <a:ext cx="22326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Binary Search</a:t>
            </a:r>
            <a:endParaRPr lang="en-US" sz="2400" b="1"/>
          </a:p>
        </p:txBody>
      </p:sp>
      <p:sp>
        <p:nvSpPr>
          <p:cNvPr id="22" name="Oval 21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4773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998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22326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159375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31050" y="1798955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9001760" y="1799590"/>
            <a:ext cx="0" cy="347345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62570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230870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2" name="Picture 1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351530" y="4151630"/>
            <a:ext cx="5488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False positives only due to fingerprint collisions of partitions</a:t>
            </a:r>
            <a:endParaRPr lang="en-US" sz="2400" b="1"/>
          </a:p>
        </p:txBody>
      </p:sp>
      <p:pic>
        <p:nvPicPr>
          <p:cNvPr id="3" name="Picture 2" descr="collisi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320" y="2832735"/>
            <a:ext cx="1483360" cy="1483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3" name="Picture 2" descr="memento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22" name="Group 21"/>
          <p:cNvGrpSpPr/>
          <p:nvPr/>
        </p:nvGrpSpPr>
        <p:grpSpPr>
          <a:xfrm>
            <a:off x="2604770" y="2785110"/>
            <a:ext cx="3291205" cy="1449705"/>
            <a:chOff x="4102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249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05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6800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687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13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297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615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8319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6687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13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6154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85925" y="3399790"/>
            <a:ext cx="4558030" cy="548640"/>
            <a:chOff x="2655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9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2655" y="5354"/>
              <a:ext cx="864" cy="864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509510" y="3059430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[BA,BE]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9267190" y="3059430"/>
            <a:ext cx="19500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True Positive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7509510" y="3662680"/>
            <a:ext cx="130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[BE,BF]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267190" y="3662680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509510" y="4296410"/>
            <a:ext cx="1520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[BEA,BF]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7848600" y="3275330"/>
            <a:ext cx="0" cy="69024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641340" y="4049395"/>
            <a:ext cx="4414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Bits per entry budget</a:t>
            </a:r>
            <a:endParaRPr lang="en-US" sz="2400" b="1"/>
          </a:p>
        </p:txBody>
      </p:sp>
      <p:sp>
        <p:nvSpPr>
          <p:cNvPr id="3" name="Right Brace 2"/>
          <p:cNvSpPr/>
          <p:nvPr/>
        </p:nvSpPr>
        <p:spPr>
          <a:xfrm rot="5400000">
            <a:off x="7780655" y="2780030"/>
            <a:ext cx="135255" cy="544830"/>
          </a:xfrm>
          <a:prstGeom prst="righ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" name="Picture 1" descr="memento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7746365" y="3277235"/>
            <a:ext cx="0" cy="69024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539105" y="4057015"/>
            <a:ext cx="4414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Affordable slot size</a:t>
            </a:r>
            <a:endParaRPr lang="en-US" sz="2400" b="1"/>
          </a:p>
        </p:txBody>
      </p:sp>
      <p:sp>
        <p:nvSpPr>
          <p:cNvPr id="3" name="Right Brace 2"/>
          <p:cNvSpPr/>
          <p:nvPr/>
        </p:nvSpPr>
        <p:spPr>
          <a:xfrm rot="5400000">
            <a:off x="7703820" y="2652395"/>
            <a:ext cx="84455" cy="749300"/>
          </a:xfrm>
          <a:prstGeom prst="righ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" name="Picture 1" descr="memento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8804910" y="3275330"/>
            <a:ext cx="0" cy="69024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6597650" y="4049395"/>
            <a:ext cx="4414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Memento size</a:t>
            </a:r>
            <a:endParaRPr lang="en-US" sz="2400" b="1"/>
          </a:p>
        </p:txBody>
      </p:sp>
      <p:sp>
        <p:nvSpPr>
          <p:cNvPr id="3" name="Right Brace 2"/>
          <p:cNvSpPr/>
          <p:nvPr/>
        </p:nvSpPr>
        <p:spPr>
          <a:xfrm rot="5400000">
            <a:off x="8700135" y="2599055"/>
            <a:ext cx="209550" cy="906780"/>
          </a:xfrm>
          <a:prstGeom prst="righ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" name="Picture 1" descr="memento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9732010" y="3275330"/>
            <a:ext cx="0" cy="69024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7257415" y="4049395"/>
            <a:ext cx="49491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Metadata overhead </a:t>
            </a:r>
            <a:endParaRPr lang="en-US" sz="2400" b="1"/>
          </a:p>
          <a:p>
            <a:pPr algn="ctr"/>
            <a:r>
              <a:rPr lang="en-US" sz="2400" b="1"/>
              <a:t>(Rank and Select Quotient Filter)</a:t>
            </a:r>
            <a:endParaRPr lang="en-US" sz="2400" b="1"/>
          </a:p>
        </p:txBody>
      </p:sp>
      <p:sp>
        <p:nvSpPr>
          <p:cNvPr id="3" name="Right Brace 2"/>
          <p:cNvSpPr/>
          <p:nvPr/>
        </p:nvSpPr>
        <p:spPr>
          <a:xfrm rot="5400000">
            <a:off x="9664065" y="2780030"/>
            <a:ext cx="135255" cy="544830"/>
          </a:xfrm>
          <a:prstGeom prst="righ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" name="Picture 1" descr="memento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8674735" y="3277235"/>
            <a:ext cx="0" cy="69024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6199505" y="3967480"/>
            <a:ext cx="494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Fingerprint length</a:t>
            </a:r>
            <a:endParaRPr lang="en-US" sz="2400" b="1"/>
          </a:p>
        </p:txBody>
      </p:sp>
      <p:sp>
        <p:nvSpPr>
          <p:cNvPr id="3" name="Right Brace 2"/>
          <p:cNvSpPr/>
          <p:nvPr/>
        </p:nvSpPr>
        <p:spPr>
          <a:xfrm rot="5400000">
            <a:off x="8611870" y="1717675"/>
            <a:ext cx="125095" cy="2660015"/>
          </a:xfrm>
          <a:prstGeom prst="righ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" name="Picture 1" descr="memento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8489315" y="3473450"/>
            <a:ext cx="0" cy="69024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6014720" y="4170680"/>
            <a:ext cx="494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Collision probability</a:t>
            </a:r>
            <a:endParaRPr lang="en-US" sz="2400" b="1"/>
          </a:p>
        </p:txBody>
      </p:sp>
      <p:sp>
        <p:nvSpPr>
          <p:cNvPr id="3" name="Right Brace 2"/>
          <p:cNvSpPr/>
          <p:nvPr/>
        </p:nvSpPr>
        <p:spPr>
          <a:xfrm rot="5400000">
            <a:off x="8426450" y="1650365"/>
            <a:ext cx="125095" cy="3187700"/>
          </a:xfrm>
          <a:prstGeom prst="righ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" name="Picture 1" descr="memento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6468745" y="3371215"/>
            <a:ext cx="0" cy="78422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4261485" y="4247515"/>
            <a:ext cx="4414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# of keepsake boxes per slot</a:t>
            </a:r>
            <a:endParaRPr lang="en-US" sz="2400" b="1"/>
          </a:p>
        </p:txBody>
      </p:sp>
      <p:sp>
        <p:nvSpPr>
          <p:cNvPr id="11" name="Text Box 10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" name="Picture 1" descr="memento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6009640" y="3181350"/>
            <a:ext cx="0" cy="69024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4213860" y="3955415"/>
            <a:ext cx="3591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Overhead of checking two partitions</a:t>
            </a:r>
            <a:endParaRPr lang="en-US" sz="2400" b="1"/>
          </a:p>
        </p:txBody>
      </p:sp>
      <p:sp>
        <p:nvSpPr>
          <p:cNvPr id="11" name="Text Box 10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3" name="Picture 2" descr="memento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22" name="Group 21"/>
          <p:cNvGrpSpPr/>
          <p:nvPr/>
        </p:nvGrpSpPr>
        <p:grpSpPr>
          <a:xfrm>
            <a:off x="2604770" y="2785110"/>
            <a:ext cx="3291205" cy="1449705"/>
            <a:chOff x="4102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249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05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6800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687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13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297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615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8319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6687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13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6154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85925" y="3399790"/>
            <a:ext cx="4558030" cy="548640"/>
            <a:chOff x="2655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9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2655" y="5354"/>
              <a:ext cx="864" cy="864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509510" y="3059430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[BA,BE]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9267190" y="3059430"/>
            <a:ext cx="19500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True Positive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7509510" y="3662680"/>
            <a:ext cx="130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[BE,BF]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267190" y="3662680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509510" y="4296410"/>
            <a:ext cx="1520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[BEA,BF]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9267190" y="4296410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980555" y="3529330"/>
            <a:ext cx="4730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/>
              <a:t>A bit complicated, see the paper!</a:t>
            </a:r>
            <a:endParaRPr lang="en-US" sz="2000" b="1"/>
          </a:p>
        </p:txBody>
      </p:sp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11555" y="427990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Insert/Delete</a:t>
            </a:r>
            <a:endParaRPr lang="en-US" sz="2400" b="1"/>
          </a:p>
        </p:txBody>
      </p:sp>
      <p:pic>
        <p:nvPicPr>
          <p:cNvPr id="12" name="Picture 11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4323080"/>
            <a:ext cx="704850" cy="373380"/>
          </a:xfrm>
          <a:prstGeom prst="rect">
            <a:avLst/>
          </a:prstGeom>
        </p:spPr>
      </p:pic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11555" y="427990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Insert/Delete</a:t>
            </a:r>
            <a:endParaRPr lang="en-US" sz="2400" b="1"/>
          </a:p>
        </p:txBody>
      </p:sp>
      <p:pic>
        <p:nvPicPr>
          <p:cNvPr id="12" name="Picture 11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4323080"/>
            <a:ext cx="704850" cy="37338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11555" y="513143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Single</a:t>
            </a:r>
            <a:endParaRPr lang="en-US" sz="2400" b="1"/>
          </a:p>
        </p:txBody>
      </p:sp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11555" y="427990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Insert/Delete</a:t>
            </a:r>
            <a:endParaRPr lang="en-US" sz="2400" b="1"/>
          </a:p>
        </p:txBody>
      </p:sp>
      <p:pic>
        <p:nvPicPr>
          <p:cNvPr id="12" name="Picture 11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4323080"/>
            <a:ext cx="704850" cy="37338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11555" y="513143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Single</a:t>
            </a:r>
            <a:endParaRPr lang="en-US" sz="2400" b="1"/>
          </a:p>
        </p:txBody>
      </p:sp>
      <p:pic>
        <p:nvPicPr>
          <p:cNvPr id="15" name="Picture 14" descr="O_1_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5177790"/>
            <a:ext cx="1927860" cy="386080"/>
          </a:xfrm>
          <a:prstGeom prst="rect">
            <a:avLst/>
          </a:prstGeom>
        </p:spPr>
      </p:pic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11555" y="427990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Insert/Delete</a:t>
            </a:r>
            <a:endParaRPr lang="en-US" sz="2400" b="1"/>
          </a:p>
        </p:txBody>
      </p:sp>
      <p:pic>
        <p:nvPicPr>
          <p:cNvPr id="12" name="Picture 11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4323080"/>
            <a:ext cx="704850" cy="37338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11555" y="513143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Single</a:t>
            </a:r>
            <a:endParaRPr lang="en-US" sz="2400" b="1"/>
          </a:p>
        </p:txBody>
      </p:sp>
      <p:pic>
        <p:nvPicPr>
          <p:cNvPr id="15" name="Picture 14" descr="O_1_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5177790"/>
            <a:ext cx="1927860" cy="386080"/>
          </a:xfrm>
          <a:prstGeom prst="rect">
            <a:avLst/>
          </a:prstGeom>
        </p:spPr>
      </p:pic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478270" y="5554345"/>
            <a:ext cx="1905" cy="29146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4683760" y="5785485"/>
            <a:ext cx="3591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Finding run, skipping over keepsake boxes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11555" y="427990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Insert/Delete</a:t>
            </a:r>
            <a:endParaRPr lang="en-US" sz="2400" b="1"/>
          </a:p>
        </p:txBody>
      </p:sp>
      <p:pic>
        <p:nvPicPr>
          <p:cNvPr id="12" name="Picture 11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4323080"/>
            <a:ext cx="704850" cy="37338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11555" y="513143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Single</a:t>
            </a:r>
            <a:endParaRPr lang="en-US" sz="2400" b="1"/>
          </a:p>
        </p:txBody>
      </p:sp>
      <p:pic>
        <p:nvPicPr>
          <p:cNvPr id="15" name="Picture 14" descr="O_1_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5177790"/>
            <a:ext cx="1927860" cy="386080"/>
          </a:xfrm>
          <a:prstGeom prst="rect">
            <a:avLst/>
          </a:prstGeom>
        </p:spPr>
      </p:pic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346950" y="5554345"/>
            <a:ext cx="1905" cy="29146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5736590" y="5785485"/>
            <a:ext cx="3223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Keepsake box binary search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11555" y="427990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Insert/Delete</a:t>
            </a:r>
            <a:endParaRPr lang="en-US" sz="2400" b="1"/>
          </a:p>
        </p:txBody>
      </p:sp>
      <p:pic>
        <p:nvPicPr>
          <p:cNvPr id="12" name="Picture 11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4323080"/>
            <a:ext cx="704850" cy="37338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11555" y="513143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Single</a:t>
            </a:r>
            <a:endParaRPr lang="en-US" sz="2400" b="1"/>
          </a:p>
        </p:txBody>
      </p:sp>
      <p:pic>
        <p:nvPicPr>
          <p:cNvPr id="15" name="Picture 14" descr="O_1_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5177790"/>
            <a:ext cx="1927860" cy="38608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8212455" y="5169535"/>
            <a:ext cx="37496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/>
              <a:t>Just one random cache miss!</a:t>
            </a:r>
            <a:endParaRPr lang="en-US" sz="2000" b="1"/>
          </a:p>
        </p:txBody>
      </p:sp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11555" y="427990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Insert/Delete</a:t>
            </a:r>
            <a:endParaRPr lang="en-US" sz="2400" b="1"/>
          </a:p>
        </p:txBody>
      </p:sp>
      <p:pic>
        <p:nvPicPr>
          <p:cNvPr id="12" name="Picture 11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4323080"/>
            <a:ext cx="704850" cy="37338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11555" y="513143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Single</a:t>
            </a:r>
            <a:endParaRPr lang="en-US" sz="2400" b="1"/>
          </a:p>
        </p:txBody>
      </p:sp>
      <p:pic>
        <p:nvPicPr>
          <p:cNvPr id="15" name="Picture 14" descr="O_1_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5177790"/>
            <a:ext cx="1927860" cy="3860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011555" y="598360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Two</a:t>
            </a:r>
            <a:endParaRPr lang="en-US" sz="2400" b="1"/>
          </a:p>
        </p:txBody>
      </p:sp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8212455" y="5169535"/>
            <a:ext cx="37496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/>
              <a:t>Just one random cache miss!</a:t>
            </a:r>
            <a:endParaRPr lang="en-US" sz="20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11555" y="427990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Insert/Delete</a:t>
            </a:r>
            <a:endParaRPr lang="en-US" sz="2400" b="1"/>
          </a:p>
        </p:txBody>
      </p:sp>
      <p:pic>
        <p:nvPicPr>
          <p:cNvPr id="12" name="Picture 11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4323080"/>
            <a:ext cx="704850" cy="37338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11555" y="513143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Single</a:t>
            </a:r>
            <a:endParaRPr lang="en-US" sz="2400" b="1"/>
          </a:p>
        </p:txBody>
      </p:sp>
      <p:pic>
        <p:nvPicPr>
          <p:cNvPr id="15" name="Picture 14" descr="O_1_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5177790"/>
            <a:ext cx="1927860" cy="3860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011555" y="598360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Two</a:t>
            </a:r>
            <a:endParaRPr lang="en-US" sz="2400" b="1"/>
          </a:p>
        </p:txBody>
      </p:sp>
      <p:pic>
        <p:nvPicPr>
          <p:cNvPr id="19" name="Picture 18" descr="O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0" y="6022975"/>
            <a:ext cx="775970" cy="395605"/>
          </a:xfrm>
          <a:prstGeom prst="rect">
            <a:avLst/>
          </a:prstGeom>
        </p:spPr>
      </p:pic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8212455" y="5169535"/>
            <a:ext cx="37496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/>
              <a:t>Just one random cache miss!</a:t>
            </a:r>
            <a:endParaRPr lang="en-US" sz="20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22" name="Group 21"/>
          <p:cNvGrpSpPr/>
          <p:nvPr/>
        </p:nvGrpSpPr>
        <p:grpSpPr>
          <a:xfrm>
            <a:off x="2604770" y="2785110"/>
            <a:ext cx="3291205" cy="1449705"/>
            <a:chOff x="4102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249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05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6800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687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13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297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615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8319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6687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13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6154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85925" y="3399790"/>
            <a:ext cx="4558030" cy="548640"/>
            <a:chOff x="2655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9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2655" y="5354"/>
              <a:ext cx="864" cy="864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509510" y="3059430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[BA,BE]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9267190" y="3059430"/>
            <a:ext cx="19500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True Positive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7509510" y="3662680"/>
            <a:ext cx="130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[BE,BF]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267190" y="3662680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509510" y="4296410"/>
            <a:ext cx="1520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[BEA,BF]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9267190" y="4296410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  <p:sp>
        <p:nvSpPr>
          <p:cNvPr id="19" name="Text Box 18"/>
          <p:cNvSpPr txBox="1"/>
          <p:nvPr/>
        </p:nvSpPr>
        <p:spPr>
          <a:xfrm>
            <a:off x="7509510" y="4951095"/>
            <a:ext cx="1520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[BEB,BF]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grpSp>
        <p:nvGrpSpPr>
          <p:cNvPr id="81" name="Group 80"/>
          <p:cNvGrpSpPr/>
          <p:nvPr/>
        </p:nvGrpSpPr>
        <p:grpSpPr>
          <a:xfrm>
            <a:off x="2327910" y="1397635"/>
            <a:ext cx="7535545" cy="459740"/>
            <a:chOff x="5360" y="2291"/>
            <a:chExt cx="11867" cy="724"/>
          </a:xfrm>
        </p:grpSpPr>
        <p:pic>
          <p:nvPicPr>
            <p:cNvPr id="78" name="Picture 77" descr="ell_e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0" y="2413"/>
              <a:ext cx="937" cy="481"/>
            </a:xfrm>
            <a:prstGeom prst="rect">
              <a:avLst/>
            </a:prstGeom>
          </p:spPr>
        </p:pic>
        <p:sp>
          <p:nvSpPr>
            <p:cNvPr id="80" name="Text Box 79"/>
            <p:cNvSpPr txBox="1"/>
            <p:nvPr/>
          </p:nvSpPr>
          <p:spPr>
            <a:xfrm>
              <a:off x="6297" y="2291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Avg. number of keys in a non-empty partition</a:t>
              </a:r>
              <a:endParaRPr lang="en-US" sz="2400" b="1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011555" y="272161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grpSp>
        <p:nvGrpSpPr>
          <p:cNvPr id="7" name="Group 6"/>
          <p:cNvGrpSpPr/>
          <p:nvPr/>
        </p:nvGrpSpPr>
        <p:grpSpPr>
          <a:xfrm>
            <a:off x="2922905" y="1858010"/>
            <a:ext cx="6940550" cy="459740"/>
            <a:chOff x="4603" y="2926"/>
            <a:chExt cx="10930" cy="724"/>
          </a:xfrm>
        </p:grpSpPr>
        <p:pic>
          <p:nvPicPr>
            <p:cNvPr id="5" name="Picture 4" descr="alpha_e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3184"/>
              <a:ext cx="1113" cy="312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4603" y="2926"/>
              <a:ext cx="109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Filter’s load factor (# keys / # slots)</a:t>
              </a:r>
              <a:endParaRPr lang="en-US" sz="2400" b="1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011555" y="349885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Expected Cluster Size</a:t>
            </a:r>
            <a:endParaRPr lang="en-US" sz="2400" b="1"/>
          </a:p>
        </p:txBody>
      </p:sp>
      <p:pic>
        <p:nvPicPr>
          <p:cNvPr id="11" name="Picture 10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580765"/>
            <a:ext cx="704850" cy="37338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11555" y="4279900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Insert/Delete</a:t>
            </a:r>
            <a:endParaRPr lang="en-US" sz="2400" b="1"/>
          </a:p>
        </p:txBody>
      </p:sp>
      <p:pic>
        <p:nvPicPr>
          <p:cNvPr id="12" name="Picture 11" descr="O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4323080"/>
            <a:ext cx="704850" cy="37338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11555" y="513143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Single</a:t>
            </a:r>
            <a:endParaRPr lang="en-US" sz="2400" b="1"/>
          </a:p>
        </p:txBody>
      </p:sp>
      <p:pic>
        <p:nvPicPr>
          <p:cNvPr id="15" name="Picture 14" descr="O_1_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5177790"/>
            <a:ext cx="1927860" cy="3860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011555" y="598360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Range Query: Two</a:t>
            </a:r>
            <a:endParaRPr lang="en-US" sz="2400" b="1"/>
          </a:p>
        </p:txBody>
      </p:sp>
      <p:sp>
        <p:nvSpPr>
          <p:cNvPr id="18" name="Text Box 17"/>
          <p:cNvSpPr txBox="1"/>
          <p:nvPr/>
        </p:nvSpPr>
        <p:spPr>
          <a:xfrm>
            <a:off x="8058150" y="6021705"/>
            <a:ext cx="40176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/>
              <a:t>Just two random cache misses!</a:t>
            </a:r>
            <a:endParaRPr lang="en-US" sz="2000" b="1"/>
          </a:p>
        </p:txBody>
      </p:sp>
      <p:pic>
        <p:nvPicPr>
          <p:cNvPr id="19" name="Picture 18" descr="O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0" y="6022975"/>
            <a:ext cx="775970" cy="395605"/>
          </a:xfrm>
          <a:prstGeom prst="rect">
            <a:avLst/>
          </a:prstGeom>
        </p:spPr>
      </p:pic>
      <p:pic>
        <p:nvPicPr>
          <p:cNvPr id="4" name="Picture 3" descr="memento_fp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485" y="2637790"/>
            <a:ext cx="4170680" cy="63944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8212455" y="5169535"/>
            <a:ext cx="37496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/>
              <a:t>Just one random cache miss!</a:t>
            </a:r>
            <a:endParaRPr lang="en-US" sz="20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622165" y="1929130"/>
            <a:ext cx="3415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/>
              <a:t>Problems?</a:t>
            </a:r>
            <a:endParaRPr lang="en-US" sz="48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932180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051300" y="3198495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932180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1986915" y="3198495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710680" y="3013710"/>
            <a:ext cx="4288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Ambiguous splitting of keys into prefixes and memento</a:t>
            </a:r>
            <a:endParaRPr lang="en-US" sz="2400" b="1"/>
          </a:p>
        </p:txBody>
      </p:sp>
      <p:sp>
        <p:nvSpPr>
          <p:cNvPr id="3" name="Rectangles 2"/>
          <p:cNvSpPr/>
          <p:nvPr/>
        </p:nvSpPr>
        <p:spPr>
          <a:xfrm>
            <a:off x="5575300" y="4097020"/>
            <a:ext cx="250190" cy="2223135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6668770" y="4097020"/>
            <a:ext cx="250190" cy="1661795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932180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1986915" y="3198495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710680" y="3013710"/>
            <a:ext cx="4288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Ambiguous splitting of keys into prefixes and memento</a:t>
            </a:r>
            <a:endParaRPr lang="en-US" sz="2400" b="1"/>
          </a:p>
        </p:txBody>
      </p:sp>
      <p:sp>
        <p:nvSpPr>
          <p:cNvPr id="3" name="Rectangles 2"/>
          <p:cNvSpPr/>
          <p:nvPr/>
        </p:nvSpPr>
        <p:spPr>
          <a:xfrm>
            <a:off x="5575300" y="4097020"/>
            <a:ext cx="250190" cy="2223135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6668770" y="4097020"/>
            <a:ext cx="250190" cy="1661795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672580" y="5370195"/>
            <a:ext cx="24511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75300" y="5953125"/>
            <a:ext cx="24511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932180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1986915" y="3198495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710680" y="3013710"/>
            <a:ext cx="4288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Ambiguous splitting of keys into prefixes and memento</a:t>
            </a:r>
            <a:endParaRPr lang="en-US" sz="2400" b="1"/>
          </a:p>
        </p:txBody>
      </p:sp>
      <p:sp>
        <p:nvSpPr>
          <p:cNvPr id="3" name="Rectangles 2"/>
          <p:cNvSpPr/>
          <p:nvPr/>
        </p:nvSpPr>
        <p:spPr>
          <a:xfrm>
            <a:off x="5575300" y="4097020"/>
            <a:ext cx="250190" cy="2223135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6668770" y="4097020"/>
            <a:ext cx="250190" cy="1661795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672580" y="5370195"/>
            <a:ext cx="24511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75300" y="5370195"/>
            <a:ext cx="24511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932180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051300" y="3198495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932180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051300" y="3198495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51300" y="3909695"/>
            <a:ext cx="4089400" cy="829945"/>
            <a:chOff x="6748" y="6157"/>
            <a:chExt cx="6440" cy="1307"/>
          </a:xfrm>
        </p:grpSpPr>
        <p:sp>
          <p:nvSpPr>
            <p:cNvPr id="6" name="Text Box 5"/>
            <p:cNvSpPr txBox="1"/>
            <p:nvPr/>
          </p:nvSpPr>
          <p:spPr>
            <a:xfrm>
              <a:off x="6748" y="6157"/>
              <a:ext cx="644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  <a:sym typeface="+mn-ea"/>
                </a:rPr>
                <a:t>Bounded range query length        ‌‌</a:t>
              </a:r>
              <a:endParaRPr lang="en-US" sz="2400" b="1">
                <a:solidFill>
                  <a:schemeClr val="tx1"/>
                </a:solidFill>
                <a:sym typeface="+mn-ea"/>
              </a:endParaRPr>
            </a:p>
          </p:txBody>
        </p:sp>
        <p:pic>
          <p:nvPicPr>
            <p:cNvPr id="9" name="Picture 8" descr="leq_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3" y="6892"/>
              <a:ext cx="938" cy="43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932180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051300" y="3198495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628765" y="4094480"/>
            <a:ext cx="3634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Fixed-length mementos</a:t>
            </a:r>
            <a:endParaRPr lang="en-US" sz="2400" b="1"/>
          </a:p>
        </p:txBody>
      </p:sp>
      <p:grpSp>
        <p:nvGrpSpPr>
          <p:cNvPr id="4" name="Group 3"/>
          <p:cNvGrpSpPr/>
          <p:nvPr/>
        </p:nvGrpSpPr>
        <p:grpSpPr>
          <a:xfrm>
            <a:off x="1762125" y="3909695"/>
            <a:ext cx="4089400" cy="829945"/>
            <a:chOff x="6748" y="6157"/>
            <a:chExt cx="6440" cy="1307"/>
          </a:xfrm>
        </p:grpSpPr>
        <p:sp>
          <p:nvSpPr>
            <p:cNvPr id="6" name="Text Box 5"/>
            <p:cNvSpPr txBox="1"/>
            <p:nvPr/>
          </p:nvSpPr>
          <p:spPr>
            <a:xfrm>
              <a:off x="6748" y="6157"/>
              <a:ext cx="644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  <a:sym typeface="+mn-ea"/>
                </a:rPr>
                <a:t>Bounded range query length        ‌‌</a:t>
              </a:r>
              <a:endParaRPr lang="en-US" sz="2400" b="1">
                <a:solidFill>
                  <a:schemeClr val="tx1"/>
                </a:solidFill>
                <a:sym typeface="+mn-ea"/>
              </a:endParaRPr>
            </a:p>
          </p:txBody>
        </p:sp>
        <p:pic>
          <p:nvPicPr>
            <p:cNvPr id="9" name="Picture 8" descr="leq_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3" y="6892"/>
              <a:ext cx="938" cy="43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932180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051300" y="3198495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51300" y="3909695"/>
            <a:ext cx="4089400" cy="829945"/>
            <a:chOff x="6748" y="6157"/>
            <a:chExt cx="6440" cy="1307"/>
          </a:xfrm>
        </p:grpSpPr>
        <p:sp>
          <p:nvSpPr>
            <p:cNvPr id="6" name="Text Box 5"/>
            <p:cNvSpPr txBox="1"/>
            <p:nvPr/>
          </p:nvSpPr>
          <p:spPr>
            <a:xfrm>
              <a:off x="6748" y="6157"/>
              <a:ext cx="644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  <a:sym typeface="+mn-ea"/>
                </a:rPr>
                <a:t>Bounded range query length        ‌‌</a:t>
              </a:r>
              <a:endParaRPr lang="en-US" sz="2400" b="1">
                <a:solidFill>
                  <a:schemeClr val="tx1"/>
                </a:solidFill>
                <a:sym typeface="+mn-ea"/>
              </a:endParaRPr>
            </a:p>
          </p:txBody>
        </p:sp>
        <p:pic>
          <p:nvPicPr>
            <p:cNvPr id="9" name="Picture 8" descr="leq_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3" y="6892"/>
              <a:ext cx="938" cy="43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22" name="Group 21"/>
          <p:cNvGrpSpPr/>
          <p:nvPr/>
        </p:nvGrpSpPr>
        <p:grpSpPr>
          <a:xfrm>
            <a:off x="2604770" y="2785110"/>
            <a:ext cx="3291205" cy="1449705"/>
            <a:chOff x="4102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249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05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6800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687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13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297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615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8319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6687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13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6154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85925" y="3399790"/>
            <a:ext cx="4558030" cy="548640"/>
            <a:chOff x="2655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9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2655" y="5354"/>
              <a:ext cx="864" cy="864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509510" y="3059430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[BA,BE]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9267190" y="3059430"/>
            <a:ext cx="19500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True Positive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7509510" y="3662680"/>
            <a:ext cx="130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[BE,BF]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267190" y="3662680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509510" y="4296410"/>
            <a:ext cx="1520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[BEA,BF]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9267190" y="4296410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  <p:sp>
        <p:nvSpPr>
          <p:cNvPr id="19" name="Text Box 18"/>
          <p:cNvSpPr txBox="1"/>
          <p:nvPr/>
        </p:nvSpPr>
        <p:spPr>
          <a:xfrm>
            <a:off x="7509510" y="4951095"/>
            <a:ext cx="1520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[BEB,BF]</a:t>
            </a:r>
            <a:endParaRPr 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9267190" y="4951095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932180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051300" y="3198495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1300" y="3909695"/>
            <a:ext cx="4089400" cy="829945"/>
            <a:chOff x="6748" y="6157"/>
            <a:chExt cx="6440" cy="1307"/>
          </a:xfrm>
        </p:grpSpPr>
        <p:sp>
          <p:nvSpPr>
            <p:cNvPr id="5" name="Text Box 4"/>
            <p:cNvSpPr txBox="1"/>
            <p:nvPr/>
          </p:nvSpPr>
          <p:spPr>
            <a:xfrm>
              <a:off x="6748" y="6157"/>
              <a:ext cx="644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  <a:sym typeface="+mn-ea"/>
                </a:rPr>
                <a:t>Bounded range query length        ‌‌</a:t>
              </a:r>
              <a:endParaRPr lang="en-US" sz="2400" b="1">
                <a:solidFill>
                  <a:schemeClr val="tx1"/>
                </a:solidFill>
                <a:sym typeface="+mn-ea"/>
              </a:endParaRPr>
            </a:p>
          </p:txBody>
        </p:sp>
        <p:pic>
          <p:nvPicPr>
            <p:cNvPr id="29" name="Picture 28" descr="leq_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3" y="6892"/>
              <a:ext cx="938" cy="43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561070" y="3369945"/>
            <a:ext cx="3409950" cy="1014730"/>
            <a:chOff x="13295" y="7117"/>
            <a:chExt cx="5370" cy="1598"/>
          </a:xfrm>
        </p:grpSpPr>
        <p:sp>
          <p:nvSpPr>
            <p:cNvPr id="8" name="Text Box 7"/>
            <p:cNvSpPr txBox="1"/>
            <p:nvPr/>
          </p:nvSpPr>
          <p:spPr>
            <a:xfrm>
              <a:off x="13295" y="7117"/>
              <a:ext cx="5370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000" b="1"/>
                <a:t>Variable-length keys imply infinitely many keys in any range, i.e.,                ‌</a:t>
              </a:r>
              <a:endParaRPr lang="en-US" sz="2000" b="1"/>
            </a:p>
          </p:txBody>
        </p:sp>
        <p:pic>
          <p:nvPicPr>
            <p:cNvPr id="9" name="Picture 8" descr="R_inft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13" y="8207"/>
              <a:ext cx="1583" cy="369"/>
            </a:xfrm>
            <a:prstGeom prst="rect">
              <a:avLst/>
            </a:prstGeom>
          </p:spPr>
        </p:pic>
      </p:grpSp>
      <p:cxnSp>
        <p:nvCxnSpPr>
          <p:cNvPr id="10" name="Curved Connector 9"/>
          <p:cNvCxnSpPr>
            <a:stCxn id="19" idx="3"/>
            <a:endCxn id="5" idx="3"/>
          </p:cNvCxnSpPr>
          <p:nvPr/>
        </p:nvCxnSpPr>
        <p:spPr>
          <a:xfrm>
            <a:off x="8140700" y="3429000"/>
            <a:ext cx="3175" cy="895985"/>
          </a:xfrm>
          <a:prstGeom prst="curvedConnector3">
            <a:avLst>
              <a:gd name="adj1" fmla="val 7500000"/>
            </a:avLst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259715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051300" y="2526030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1300" y="3237230"/>
            <a:ext cx="4089400" cy="829945"/>
            <a:chOff x="6748" y="6157"/>
            <a:chExt cx="6440" cy="1307"/>
          </a:xfrm>
        </p:grpSpPr>
        <p:sp>
          <p:nvSpPr>
            <p:cNvPr id="5" name="Text Box 4"/>
            <p:cNvSpPr txBox="1"/>
            <p:nvPr/>
          </p:nvSpPr>
          <p:spPr>
            <a:xfrm>
              <a:off x="6748" y="6157"/>
              <a:ext cx="644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  <a:sym typeface="+mn-ea"/>
                </a:rPr>
                <a:t>Bounded range query length        ‌‌</a:t>
              </a:r>
              <a:endParaRPr lang="en-US" sz="2400" b="1">
                <a:solidFill>
                  <a:schemeClr val="tx1"/>
                </a:solidFill>
                <a:sym typeface="+mn-ea"/>
              </a:endParaRPr>
            </a:p>
          </p:txBody>
        </p:sp>
        <p:pic>
          <p:nvPicPr>
            <p:cNvPr id="29" name="Picture 28" descr="leq_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3" y="6892"/>
              <a:ext cx="938" cy="430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2097405" y="4549140"/>
            <a:ext cx="79971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/>
              <a:t>Question</a:t>
            </a:r>
            <a:endParaRPr lang="en-US" sz="3200" b="1"/>
          </a:p>
          <a:p>
            <a:pPr algn="ctr"/>
            <a:r>
              <a:rPr lang="en-US" sz="2400" b="1"/>
              <a:t>Can we design a robust and dynamic range filter that resolves these issues?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lengt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21935" y="259715"/>
            <a:ext cx="2015490" cy="20154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051300" y="2526030"/>
            <a:ext cx="4089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  <a:sym typeface="+mn-ea"/>
              </a:rPr>
              <a:t>No variable-length keys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1300" y="3237230"/>
            <a:ext cx="4089400" cy="829945"/>
            <a:chOff x="6748" y="6157"/>
            <a:chExt cx="6440" cy="1307"/>
          </a:xfrm>
        </p:grpSpPr>
        <p:sp>
          <p:nvSpPr>
            <p:cNvPr id="5" name="Text Box 4"/>
            <p:cNvSpPr txBox="1"/>
            <p:nvPr/>
          </p:nvSpPr>
          <p:spPr>
            <a:xfrm>
              <a:off x="6748" y="6157"/>
              <a:ext cx="644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  <a:sym typeface="+mn-ea"/>
                </a:rPr>
                <a:t>Bounded range query length        ‌‌</a:t>
              </a:r>
              <a:endParaRPr lang="en-US" sz="2400" b="1">
                <a:solidFill>
                  <a:schemeClr val="tx1"/>
                </a:solidFill>
                <a:sym typeface="+mn-ea"/>
              </a:endParaRPr>
            </a:p>
          </p:txBody>
        </p:sp>
        <p:pic>
          <p:nvPicPr>
            <p:cNvPr id="29" name="Picture 28" descr="leq_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3" y="6892"/>
              <a:ext cx="938" cy="430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2097405" y="4549140"/>
            <a:ext cx="79971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/>
              <a:t>Question</a:t>
            </a:r>
            <a:endParaRPr lang="en-US" sz="3200" b="1"/>
          </a:p>
          <a:p>
            <a:pPr algn="ctr"/>
            <a:r>
              <a:rPr lang="en-US" sz="2400"/>
              <a:t>Can we design a robust and dynamic range filter that resolves these issues?</a:t>
            </a:r>
            <a:endParaRPr lang="en-US" sz="2400"/>
          </a:p>
        </p:txBody>
      </p:sp>
      <p:grpSp>
        <p:nvGrpSpPr>
          <p:cNvPr id="6" name="Group 5"/>
          <p:cNvGrpSpPr/>
          <p:nvPr/>
        </p:nvGrpSpPr>
        <p:grpSpPr>
          <a:xfrm>
            <a:off x="5407660" y="5932805"/>
            <a:ext cx="1376680" cy="660400"/>
            <a:chOff x="8714" y="9359"/>
            <a:chExt cx="2168" cy="1040"/>
          </a:xfrm>
        </p:grpSpPr>
        <p:sp>
          <p:nvSpPr>
            <p:cNvPr id="7" name="Text Box 6"/>
            <p:cNvSpPr txBox="1"/>
            <p:nvPr/>
          </p:nvSpPr>
          <p:spPr>
            <a:xfrm>
              <a:off x="8714" y="9469"/>
              <a:ext cx="11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800" b="1">
                  <a:solidFill>
                    <a:schemeClr val="tx1"/>
                  </a:solidFill>
                  <a:sym typeface="+mn-ea"/>
                </a:rPr>
                <a:t>NO</a:t>
              </a:r>
              <a:endParaRPr lang="en-US" sz="2800" b="1">
                <a:solidFill>
                  <a:schemeClr val="tx1"/>
                </a:solidFill>
                <a:sym typeface="+mn-ea"/>
              </a:endParaRPr>
            </a:p>
          </p:txBody>
        </p:sp>
        <p:pic>
          <p:nvPicPr>
            <p:cNvPr id="11" name="Picture 10" descr="sad_fa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42" y="9359"/>
              <a:ext cx="1041" cy="104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" name="Group 20"/>
          <p:cNvGrpSpPr/>
          <p:nvPr/>
        </p:nvGrpSpPr>
        <p:grpSpPr>
          <a:xfrm>
            <a:off x="1978660" y="1254125"/>
            <a:ext cx="8234680" cy="3466465"/>
            <a:chOff x="3116" y="1975"/>
            <a:chExt cx="12968" cy="5459"/>
          </a:xfrm>
        </p:grpSpPr>
        <p:pic>
          <p:nvPicPr>
            <p:cNvPr id="22" name="Picture 21" descr="hand_cuff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921" y="1975"/>
              <a:ext cx="3357" cy="3357"/>
            </a:xfrm>
            <a:prstGeom prst="rect">
              <a:avLst/>
            </a:prstGeom>
          </p:spPr>
        </p:pic>
        <p:sp>
          <p:nvSpPr>
            <p:cNvPr id="23" name="Text Box 22"/>
            <p:cNvSpPr txBox="1"/>
            <p:nvPr/>
          </p:nvSpPr>
          <p:spPr>
            <a:xfrm>
              <a:off x="3116" y="5641"/>
              <a:ext cx="12968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 b="1"/>
                <a:t>Theorem: Robust range filters need at least                     bits per key</a:t>
              </a:r>
              <a:endParaRPr lang="en-US" sz="3200" b="1"/>
            </a:p>
          </p:txBody>
        </p:sp>
        <p:pic>
          <p:nvPicPr>
            <p:cNvPr id="24" name="Picture 23" descr="memory_lower_boun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" y="6431"/>
              <a:ext cx="3161" cy="10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5450205" y="4984750"/>
            <a:ext cx="27114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>
                <a:solidFill>
                  <a:schemeClr val="tx1"/>
                </a:solidFill>
                <a:sym typeface="+mn-ea"/>
              </a:rPr>
              <a:t>Max range size</a:t>
            </a:r>
            <a:endParaRPr lang="en-US" sz="2800" b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51145" y="4340860"/>
            <a:ext cx="345440" cy="6438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978660" y="1254125"/>
            <a:ext cx="8234680" cy="3466465"/>
            <a:chOff x="3116" y="1975"/>
            <a:chExt cx="12968" cy="5459"/>
          </a:xfrm>
        </p:grpSpPr>
        <p:pic>
          <p:nvPicPr>
            <p:cNvPr id="3" name="Picture 2" descr="hand_cuff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921" y="1975"/>
              <a:ext cx="3357" cy="3357"/>
            </a:xfrm>
            <a:prstGeom prst="rect">
              <a:avLst/>
            </a:prstGeom>
          </p:spPr>
        </p:pic>
        <p:sp>
          <p:nvSpPr>
            <p:cNvPr id="13" name="Text Box 12"/>
            <p:cNvSpPr txBox="1"/>
            <p:nvPr/>
          </p:nvSpPr>
          <p:spPr>
            <a:xfrm>
              <a:off x="3116" y="5641"/>
              <a:ext cx="12968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 b="1"/>
                <a:t>Theorem: Robust range filters need at least                     bits per key</a:t>
              </a:r>
              <a:endParaRPr lang="en-US" sz="3200" b="1"/>
            </a:p>
          </p:txBody>
        </p:sp>
        <p:pic>
          <p:nvPicPr>
            <p:cNvPr id="14" name="Picture 13" descr="memory_lower_boun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" y="6431"/>
              <a:ext cx="3161" cy="10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5392420" y="498475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>
                <a:solidFill>
                  <a:schemeClr val="tx1"/>
                </a:solidFill>
                <a:sym typeface="+mn-ea"/>
              </a:rPr>
              <a:t>FPR</a:t>
            </a:r>
            <a:endParaRPr lang="en-US" sz="2800" b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3360" y="4734560"/>
            <a:ext cx="220980" cy="2882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978660" y="1254125"/>
            <a:ext cx="8234680" cy="3466465"/>
            <a:chOff x="3116" y="1975"/>
            <a:chExt cx="12968" cy="5459"/>
          </a:xfrm>
        </p:grpSpPr>
        <p:pic>
          <p:nvPicPr>
            <p:cNvPr id="12" name="Picture 11" descr="hand_cuff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921" y="1975"/>
              <a:ext cx="3357" cy="3357"/>
            </a:xfrm>
            <a:prstGeom prst="rect">
              <a:avLst/>
            </a:prstGeom>
          </p:spPr>
        </p:pic>
        <p:sp>
          <p:nvSpPr>
            <p:cNvPr id="13" name="Text Box 12"/>
            <p:cNvSpPr txBox="1"/>
            <p:nvPr/>
          </p:nvSpPr>
          <p:spPr>
            <a:xfrm>
              <a:off x="3116" y="5641"/>
              <a:ext cx="12968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 b="1"/>
                <a:t>Theorem: Robust range filters need at least                     bits per key</a:t>
              </a:r>
              <a:endParaRPr lang="en-US" sz="3200" b="1"/>
            </a:p>
          </p:txBody>
        </p:sp>
        <p:pic>
          <p:nvPicPr>
            <p:cNvPr id="14" name="Picture 13" descr="memory_lower_boun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" y="6431"/>
              <a:ext cx="3161" cy="10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884045" y="5438140"/>
            <a:ext cx="226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 filter</a:t>
            </a:r>
            <a:endParaRPr lang="en-US" sz="2400" b="1"/>
          </a:p>
        </p:txBody>
      </p:sp>
      <p:grpSp>
        <p:nvGrpSpPr>
          <p:cNvPr id="18" name="Group 17"/>
          <p:cNvGrpSpPr/>
          <p:nvPr/>
        </p:nvGrpSpPr>
        <p:grpSpPr>
          <a:xfrm>
            <a:off x="1978660" y="1254125"/>
            <a:ext cx="8234680" cy="3466465"/>
            <a:chOff x="3116" y="1975"/>
            <a:chExt cx="12968" cy="5459"/>
          </a:xfrm>
        </p:grpSpPr>
        <p:pic>
          <p:nvPicPr>
            <p:cNvPr id="19" name="Picture 18" descr="hand_cuff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921" y="1975"/>
              <a:ext cx="3357" cy="3357"/>
            </a:xfrm>
            <a:prstGeom prst="rect">
              <a:avLst/>
            </a:prstGeom>
          </p:spPr>
        </p:pic>
        <p:sp>
          <p:nvSpPr>
            <p:cNvPr id="20" name="Text Box 19"/>
            <p:cNvSpPr txBox="1"/>
            <p:nvPr/>
          </p:nvSpPr>
          <p:spPr>
            <a:xfrm>
              <a:off x="3116" y="5641"/>
              <a:ext cx="12968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 b="1"/>
                <a:t>Theorem: Robust range filters need at least                     bits per key</a:t>
              </a:r>
              <a:endParaRPr lang="en-US" sz="3200" b="1"/>
            </a:p>
          </p:txBody>
        </p:sp>
        <p:pic>
          <p:nvPicPr>
            <p:cNvPr id="21" name="Picture 20" descr="memory_lower_boun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" y="6431"/>
              <a:ext cx="3161" cy="10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884045" y="5438140"/>
            <a:ext cx="226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 filter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4718685" y="5115560"/>
            <a:ext cx="30772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Fingerprints of size </a:t>
            </a:r>
            <a:endParaRPr lang="en-US" sz="2400" b="1"/>
          </a:p>
        </p:txBody>
      </p:sp>
      <p:pic>
        <p:nvPicPr>
          <p:cNvPr id="4" name="Picture 3" descr="memento_fingerprint_siz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5036820"/>
            <a:ext cx="1243330" cy="61722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78660" y="1254125"/>
            <a:ext cx="8234680" cy="3466465"/>
            <a:chOff x="3116" y="1975"/>
            <a:chExt cx="12968" cy="5459"/>
          </a:xfrm>
        </p:grpSpPr>
        <p:pic>
          <p:nvPicPr>
            <p:cNvPr id="17" name="Picture 16" descr="hand_cuffs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21" y="1975"/>
              <a:ext cx="3357" cy="3357"/>
            </a:xfrm>
            <a:prstGeom prst="rect">
              <a:avLst/>
            </a:prstGeom>
          </p:spPr>
        </p:pic>
        <p:sp>
          <p:nvSpPr>
            <p:cNvPr id="18" name="Text Box 17"/>
            <p:cNvSpPr txBox="1"/>
            <p:nvPr/>
          </p:nvSpPr>
          <p:spPr>
            <a:xfrm>
              <a:off x="3116" y="5641"/>
              <a:ext cx="12968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 b="1"/>
                <a:t>Theorem: Robust range filters need at least                     bits per key</a:t>
              </a:r>
              <a:endParaRPr lang="en-US" sz="3200" b="1"/>
            </a:p>
          </p:txBody>
        </p:sp>
        <p:pic>
          <p:nvPicPr>
            <p:cNvPr id="19" name="Picture 18" descr="memory_lower_boun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0" y="6431"/>
              <a:ext cx="3161" cy="10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884045" y="5438140"/>
            <a:ext cx="226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 filter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4718685" y="5115560"/>
            <a:ext cx="30772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Fingerprints of size </a:t>
            </a:r>
            <a:endParaRPr lang="en-US" sz="2400" b="1"/>
          </a:p>
        </p:txBody>
      </p:sp>
      <p:pic>
        <p:nvPicPr>
          <p:cNvPr id="4" name="Picture 3" descr="memento_fingerprint_siz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5036820"/>
            <a:ext cx="1243330" cy="6172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18685" y="5775325"/>
            <a:ext cx="28073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Mementos of size </a:t>
            </a:r>
            <a:endParaRPr lang="en-US" sz="2400" b="1"/>
          </a:p>
        </p:txBody>
      </p:sp>
      <p:pic>
        <p:nvPicPr>
          <p:cNvPr id="6" name="Picture 5" descr="memento_memento_siz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20" y="5857875"/>
            <a:ext cx="817245" cy="29591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78660" y="1254125"/>
            <a:ext cx="8234680" cy="3466465"/>
            <a:chOff x="3116" y="1975"/>
            <a:chExt cx="12968" cy="5459"/>
          </a:xfrm>
        </p:grpSpPr>
        <p:pic>
          <p:nvPicPr>
            <p:cNvPr id="17" name="Picture 16" descr="hand_cuffs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21" y="1975"/>
              <a:ext cx="3357" cy="3357"/>
            </a:xfrm>
            <a:prstGeom prst="rect">
              <a:avLst/>
            </a:prstGeom>
          </p:spPr>
        </p:pic>
        <p:sp>
          <p:nvSpPr>
            <p:cNvPr id="18" name="Text Box 17"/>
            <p:cNvSpPr txBox="1"/>
            <p:nvPr/>
          </p:nvSpPr>
          <p:spPr>
            <a:xfrm>
              <a:off x="3116" y="5641"/>
              <a:ext cx="12968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 b="1"/>
                <a:t>Theorem: Robust range filters need at least                     bits per key</a:t>
              </a:r>
              <a:endParaRPr lang="en-US" sz="3200" b="1"/>
            </a:p>
          </p:txBody>
        </p:sp>
        <p:pic>
          <p:nvPicPr>
            <p:cNvPr id="19" name="Picture 18" descr="memory_lower_boun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0" y="6431"/>
              <a:ext cx="3161" cy="10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884045" y="5438140"/>
            <a:ext cx="226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 filter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4718685" y="5115560"/>
            <a:ext cx="30772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Fingerprints of size </a:t>
            </a:r>
            <a:endParaRPr lang="en-US" sz="2400" b="1"/>
          </a:p>
        </p:txBody>
      </p:sp>
      <p:pic>
        <p:nvPicPr>
          <p:cNvPr id="4" name="Picture 3" descr="memento_fingerprint_siz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5036820"/>
            <a:ext cx="1243330" cy="6172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18685" y="5775325"/>
            <a:ext cx="28073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Mementos of size </a:t>
            </a:r>
            <a:endParaRPr lang="en-US" sz="2400" b="1"/>
          </a:p>
        </p:txBody>
      </p:sp>
      <p:pic>
        <p:nvPicPr>
          <p:cNvPr id="6" name="Picture 5" descr="memento_memento_siz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20" y="5857875"/>
            <a:ext cx="817245" cy="2959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78660" y="1254125"/>
            <a:ext cx="8234680" cy="3466465"/>
            <a:chOff x="3116" y="1975"/>
            <a:chExt cx="12968" cy="5459"/>
          </a:xfrm>
        </p:grpSpPr>
        <p:pic>
          <p:nvPicPr>
            <p:cNvPr id="8" name="Picture 7" descr="hand_cuffs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21" y="1975"/>
              <a:ext cx="3357" cy="3357"/>
            </a:xfrm>
            <a:prstGeom prst="rect">
              <a:avLst/>
            </a:prstGeom>
          </p:spPr>
        </p:pic>
        <p:sp>
          <p:nvSpPr>
            <p:cNvPr id="13" name="Text Box 12"/>
            <p:cNvSpPr txBox="1"/>
            <p:nvPr/>
          </p:nvSpPr>
          <p:spPr>
            <a:xfrm>
              <a:off x="3116" y="5641"/>
              <a:ext cx="12968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 b="1"/>
                <a:t>Theorem: Robust range filters need at least                     bits per key</a:t>
              </a:r>
              <a:endParaRPr lang="en-US" sz="3200" b="1"/>
            </a:p>
          </p:txBody>
        </p:sp>
        <p:pic>
          <p:nvPicPr>
            <p:cNvPr id="14" name="Picture 13" descr="memory_lower_boun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0" y="6431"/>
              <a:ext cx="3161" cy="1003"/>
            </a:xfrm>
            <a:prstGeom prst="rect">
              <a:avLst/>
            </a:prstGeom>
          </p:spPr>
        </p:pic>
      </p:grpSp>
      <p:pic>
        <p:nvPicPr>
          <p:cNvPr id="10" name="Picture 9" descr="theat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8190" y="5203825"/>
            <a:ext cx="949960" cy="949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22" name="Group 21"/>
          <p:cNvGrpSpPr/>
          <p:nvPr/>
        </p:nvGrpSpPr>
        <p:grpSpPr>
          <a:xfrm>
            <a:off x="2604770" y="2785110"/>
            <a:ext cx="3291205" cy="1449705"/>
            <a:chOff x="4102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249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05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6800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6687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13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297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615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8319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6687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13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6154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85925" y="3399790"/>
            <a:ext cx="4558030" cy="548640"/>
            <a:chOff x="2655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9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2655" y="5354"/>
              <a:ext cx="864" cy="864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509510" y="3059430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[BA,BE]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9267190" y="3059430"/>
            <a:ext cx="19500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True Positive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7509510" y="3662680"/>
            <a:ext cx="130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[BE,BF]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267190" y="3662680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509510" y="4296410"/>
            <a:ext cx="1520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[BEA,BF]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9267190" y="4296410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  <p:sp>
        <p:nvSpPr>
          <p:cNvPr id="19" name="Text Box 18"/>
          <p:cNvSpPr txBox="1"/>
          <p:nvPr/>
        </p:nvSpPr>
        <p:spPr>
          <a:xfrm>
            <a:off x="7509510" y="4951095"/>
            <a:ext cx="1520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[BEB,BF]</a:t>
            </a:r>
            <a:endParaRPr 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9267190" y="4951095"/>
            <a:ext cx="221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False Positive</a:t>
            </a:r>
            <a:endParaRPr lang="en-US" sz="2400" b="1"/>
          </a:p>
        </p:txBody>
      </p:sp>
      <p:sp>
        <p:nvSpPr>
          <p:cNvPr id="21" name="Text Box 20"/>
          <p:cNvSpPr txBox="1"/>
          <p:nvPr/>
        </p:nvSpPr>
        <p:spPr>
          <a:xfrm rot="5400000">
            <a:off x="9257665" y="5605780"/>
            <a:ext cx="436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...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3843655" y="3831590"/>
            <a:ext cx="4504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/>
              <a:t>Any way out?</a:t>
            </a:r>
            <a:endParaRPr lang="en-US" sz="4800" b="1"/>
          </a:p>
        </p:txBody>
      </p:sp>
      <p:pic>
        <p:nvPicPr>
          <p:cNvPr id="9" name="Picture 8" descr="exi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69205" y="1778000"/>
            <a:ext cx="2053590" cy="2053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Group 11"/>
          <p:cNvGrpSpPr/>
          <p:nvPr/>
        </p:nvGrpSpPr>
        <p:grpSpPr>
          <a:xfrm>
            <a:off x="4682490" y="2479040"/>
            <a:ext cx="2827020" cy="2019935"/>
            <a:chOff x="1437" y="4405"/>
            <a:chExt cx="4452" cy="3181"/>
          </a:xfrm>
        </p:grpSpPr>
        <p:sp>
          <p:nvSpPr>
            <p:cNvPr id="5" name="Text Box 4"/>
            <p:cNvSpPr txBox="1"/>
            <p:nvPr/>
          </p:nvSpPr>
          <p:spPr>
            <a:xfrm>
              <a:off x="1437" y="6764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Robustness</a:t>
              </a:r>
              <a:endParaRPr lang="en-US" sz="2800" b="1"/>
            </a:p>
          </p:txBody>
        </p:sp>
        <p:pic>
          <p:nvPicPr>
            <p:cNvPr id="6" name="Picture 5" descr="robustnes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595" y="4405"/>
              <a:ext cx="2136" cy="213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Group 10"/>
          <p:cNvGrpSpPr/>
          <p:nvPr/>
        </p:nvGrpSpPr>
        <p:grpSpPr>
          <a:xfrm>
            <a:off x="6751320" y="2479040"/>
            <a:ext cx="3227070" cy="2019935"/>
            <a:chOff x="10979" y="3798"/>
            <a:chExt cx="5082" cy="3181"/>
          </a:xfrm>
        </p:grpSpPr>
        <p:sp>
          <p:nvSpPr>
            <p:cNvPr id="13" name="Text Box 12"/>
            <p:cNvSpPr txBox="1"/>
            <p:nvPr/>
          </p:nvSpPr>
          <p:spPr>
            <a:xfrm>
              <a:off x="10979" y="6157"/>
              <a:ext cx="5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Semi-Robustness</a:t>
              </a:r>
              <a:endParaRPr lang="en-US" sz="2800" b="1"/>
            </a:p>
          </p:txBody>
        </p:sp>
        <p:pic>
          <p:nvPicPr>
            <p:cNvPr id="14" name="Picture 13" descr="semi_robustnes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2452" y="3798"/>
              <a:ext cx="2136" cy="213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720340" y="2479040"/>
            <a:ext cx="2827020" cy="2019935"/>
            <a:chOff x="1437" y="4405"/>
            <a:chExt cx="4452" cy="3181"/>
          </a:xfrm>
        </p:grpSpPr>
        <p:sp>
          <p:nvSpPr>
            <p:cNvPr id="5" name="Text Box 4"/>
            <p:cNvSpPr txBox="1"/>
            <p:nvPr/>
          </p:nvSpPr>
          <p:spPr>
            <a:xfrm>
              <a:off x="1437" y="6764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Robustness</a:t>
              </a:r>
              <a:endParaRPr lang="en-US" sz="2800" b="1"/>
            </a:p>
          </p:txBody>
        </p:sp>
        <p:pic>
          <p:nvPicPr>
            <p:cNvPr id="6" name="Picture 5" descr="robustness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95" y="4405"/>
              <a:ext cx="2136" cy="2136"/>
            </a:xfrm>
            <a:prstGeom prst="rect">
              <a:avLst/>
            </a:prstGeom>
          </p:spPr>
        </p:pic>
      </p:grpSp>
      <p:cxnSp>
        <p:nvCxnSpPr>
          <p:cNvPr id="2" name="Straight Arrow Connector 1"/>
          <p:cNvCxnSpPr/>
          <p:nvPr/>
        </p:nvCxnSpPr>
        <p:spPr>
          <a:xfrm>
            <a:off x="5620385" y="3234055"/>
            <a:ext cx="950595" cy="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Cha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Group 10"/>
          <p:cNvGrpSpPr/>
          <p:nvPr/>
        </p:nvGrpSpPr>
        <p:grpSpPr>
          <a:xfrm>
            <a:off x="4482465" y="2479040"/>
            <a:ext cx="3227070" cy="2019935"/>
            <a:chOff x="10979" y="3798"/>
            <a:chExt cx="5082" cy="3181"/>
          </a:xfrm>
        </p:grpSpPr>
        <p:sp>
          <p:nvSpPr>
            <p:cNvPr id="14" name="Text Box 13"/>
            <p:cNvSpPr txBox="1"/>
            <p:nvPr/>
          </p:nvSpPr>
          <p:spPr>
            <a:xfrm>
              <a:off x="10979" y="6157"/>
              <a:ext cx="5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Semi-Robustness</a:t>
              </a:r>
              <a:endParaRPr lang="en-US" sz="2800" b="1"/>
            </a:p>
          </p:txBody>
        </p:sp>
        <p:pic>
          <p:nvPicPr>
            <p:cNvPr id="15" name="Picture 14" descr="semi_robustnes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2452" y="3798"/>
              <a:ext cx="2136" cy="213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24205" y="5024120"/>
            <a:ext cx="10943590" cy="521970"/>
            <a:chOff x="983" y="7534"/>
            <a:chExt cx="17234" cy="822"/>
          </a:xfrm>
        </p:grpSpPr>
        <p:sp>
          <p:nvSpPr>
            <p:cNvPr id="20" name="Text Box 19"/>
            <p:cNvSpPr txBox="1"/>
            <p:nvPr/>
          </p:nvSpPr>
          <p:spPr>
            <a:xfrm>
              <a:off x="983" y="7534"/>
              <a:ext cx="1723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Guarantee an FPR of    for “common” </a:t>
              </a:r>
              <a:r>
                <a:rPr lang="en-US" sz="2800" b="1">
                  <a:sym typeface="+mn-ea"/>
                </a:rPr>
                <a:t>datasets</a:t>
              </a:r>
              <a:endParaRPr lang="en-US" sz="2800" b="1"/>
            </a:p>
          </p:txBody>
        </p:sp>
        <p:pic>
          <p:nvPicPr>
            <p:cNvPr id="21" name="Picture 20" descr="epsil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4" y="7851"/>
              <a:ext cx="226" cy="2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 Box 10"/>
          <p:cNvSpPr txBox="1"/>
          <p:nvPr/>
        </p:nvSpPr>
        <p:spPr>
          <a:xfrm>
            <a:off x="3674110" y="5746115"/>
            <a:ext cx="48437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Disregard worst-case ones!</a:t>
            </a:r>
            <a:endParaRPr lang="en-US" sz="2800" b="1"/>
          </a:p>
        </p:txBody>
      </p:sp>
      <p:grpSp>
        <p:nvGrpSpPr>
          <p:cNvPr id="14" name="Group 13"/>
          <p:cNvGrpSpPr/>
          <p:nvPr/>
        </p:nvGrpSpPr>
        <p:grpSpPr>
          <a:xfrm>
            <a:off x="4482465" y="2479040"/>
            <a:ext cx="3227070" cy="2019935"/>
            <a:chOff x="10979" y="3798"/>
            <a:chExt cx="5082" cy="3181"/>
          </a:xfrm>
        </p:grpSpPr>
        <p:sp>
          <p:nvSpPr>
            <p:cNvPr id="15" name="Text Box 14"/>
            <p:cNvSpPr txBox="1"/>
            <p:nvPr/>
          </p:nvSpPr>
          <p:spPr>
            <a:xfrm>
              <a:off x="10979" y="6157"/>
              <a:ext cx="5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Semi-Robustness</a:t>
              </a:r>
              <a:endParaRPr lang="en-US" sz="2800" b="1"/>
            </a:p>
          </p:txBody>
        </p:sp>
        <p:pic>
          <p:nvPicPr>
            <p:cNvPr id="16" name="Picture 15" descr="semi_robustnes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2452" y="3798"/>
              <a:ext cx="2136" cy="213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24205" y="5024120"/>
            <a:ext cx="10943590" cy="521970"/>
            <a:chOff x="983" y="7912"/>
            <a:chExt cx="17234" cy="822"/>
          </a:xfrm>
        </p:grpSpPr>
        <p:sp>
          <p:nvSpPr>
            <p:cNvPr id="18" name="Text Box 17"/>
            <p:cNvSpPr txBox="1"/>
            <p:nvPr/>
          </p:nvSpPr>
          <p:spPr>
            <a:xfrm>
              <a:off x="983" y="7912"/>
              <a:ext cx="1723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Guarantee an FPR of    for “common” datasets</a:t>
              </a:r>
              <a:endParaRPr lang="en-US" sz="2800" b="1"/>
            </a:p>
          </p:txBody>
        </p:sp>
        <p:pic>
          <p:nvPicPr>
            <p:cNvPr id="21" name="Picture 20" descr="epsil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4" y="8229"/>
              <a:ext cx="226" cy="2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517390" y="4293235"/>
            <a:ext cx="3415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/>
              <a:t>Diva</a:t>
            </a:r>
            <a:endParaRPr lang="en-US" sz="4800" b="1"/>
          </a:p>
        </p:txBody>
      </p:sp>
      <p:pic>
        <p:nvPicPr>
          <p:cNvPr id="5" name="Picture 4" descr="div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0280" y="1492885"/>
            <a:ext cx="2888615" cy="280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517390" y="2867025"/>
            <a:ext cx="3415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/>
              <a:t>Diva</a:t>
            </a:r>
            <a:endParaRPr lang="en-US" sz="4800" b="1"/>
          </a:p>
        </p:txBody>
      </p:sp>
      <p:grpSp>
        <p:nvGrpSpPr>
          <p:cNvPr id="10" name="Group 9"/>
          <p:cNvGrpSpPr/>
          <p:nvPr/>
        </p:nvGrpSpPr>
        <p:grpSpPr>
          <a:xfrm>
            <a:off x="838200" y="4185107"/>
            <a:ext cx="2673350" cy="1818164"/>
            <a:chOff x="10979" y="3581"/>
            <a:chExt cx="5082" cy="3300"/>
          </a:xfrm>
        </p:grpSpPr>
        <p:sp>
          <p:nvSpPr>
            <p:cNvPr id="7" name="Text Box 6"/>
            <p:cNvSpPr txBox="1"/>
            <p:nvPr/>
          </p:nvSpPr>
          <p:spPr>
            <a:xfrm>
              <a:off x="10979" y="6157"/>
              <a:ext cx="5082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000" b="1"/>
                <a:t>Semi-Robustness</a:t>
              </a:r>
              <a:endParaRPr lang="en-US" sz="2000" b="1"/>
            </a:p>
          </p:txBody>
        </p:sp>
        <p:pic>
          <p:nvPicPr>
            <p:cNvPr id="9" name="Picture 8" descr="semi_robustnes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2236" y="3581"/>
              <a:ext cx="2569" cy="256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804920" y="4409128"/>
            <a:ext cx="2368550" cy="1604667"/>
            <a:chOff x="7374" y="4649"/>
            <a:chExt cx="4452" cy="2814"/>
          </a:xfrm>
        </p:grpSpPr>
        <p:sp>
          <p:nvSpPr>
            <p:cNvPr id="4" name="Text Box 3"/>
            <p:cNvSpPr txBox="1"/>
            <p:nvPr/>
          </p:nvSpPr>
          <p:spPr>
            <a:xfrm>
              <a:off x="7374" y="6764"/>
              <a:ext cx="4452" cy="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000" b="1"/>
                <a:t>Dynamicity</a:t>
              </a:r>
              <a:endParaRPr lang="en-US" sz="2000" b="1"/>
            </a:p>
          </p:txBody>
        </p:sp>
        <p:pic>
          <p:nvPicPr>
            <p:cNvPr id="5" name="Picture 4" descr="dynamicity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45" y="4649"/>
              <a:ext cx="1909" cy="19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337935" y="4232275"/>
            <a:ext cx="2827020" cy="1771015"/>
            <a:chOff x="13311" y="4394"/>
            <a:chExt cx="4452" cy="2789"/>
          </a:xfrm>
        </p:grpSpPr>
        <p:sp>
          <p:nvSpPr>
            <p:cNvPr id="14" name="Text Box 13"/>
            <p:cNvSpPr txBox="1"/>
            <p:nvPr/>
          </p:nvSpPr>
          <p:spPr>
            <a:xfrm>
              <a:off x="13311" y="6555"/>
              <a:ext cx="445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000" b="1"/>
                <a:t>Speed</a:t>
              </a:r>
              <a:endParaRPr lang="en-US" sz="2000" b="1"/>
            </a:p>
          </p:txBody>
        </p:sp>
        <p:pic>
          <p:nvPicPr>
            <p:cNvPr id="8" name="Picture 7" descr="speed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52" y="4394"/>
              <a:ext cx="2570" cy="257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9217660" y="4505960"/>
            <a:ext cx="2579370" cy="1794510"/>
            <a:chOff x="13295" y="2272"/>
            <a:chExt cx="4062" cy="2826"/>
          </a:xfrm>
        </p:grpSpPr>
        <p:sp>
          <p:nvSpPr>
            <p:cNvPr id="18" name="Text Box 17"/>
            <p:cNvSpPr txBox="1"/>
            <p:nvPr/>
          </p:nvSpPr>
          <p:spPr>
            <a:xfrm>
              <a:off x="13295" y="3985"/>
              <a:ext cx="406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000" b="1"/>
                <a:t>Variable-length keys and queries</a:t>
              </a:r>
              <a:endParaRPr lang="en-US" sz="2000" b="1"/>
            </a:p>
          </p:txBody>
        </p:sp>
        <p:pic>
          <p:nvPicPr>
            <p:cNvPr id="20" name="Picture 19" descr="length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492" y="2272"/>
              <a:ext cx="1668" cy="1668"/>
            </a:xfrm>
            <a:prstGeom prst="rect">
              <a:avLst/>
            </a:prstGeom>
          </p:spPr>
        </p:pic>
      </p:grpSp>
      <p:pic>
        <p:nvPicPr>
          <p:cNvPr id="16" name="Picture 15" descr="div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0280" y="66675"/>
            <a:ext cx="2888615" cy="280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Structure Overview</a:t>
            </a:r>
            <a:endParaRPr lang="en-US" sz="40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Structure Overview</a:t>
            </a:r>
            <a:endParaRPr lang="en-US" sz="4000" b="1"/>
          </a:p>
        </p:txBody>
      </p:sp>
      <p:grpSp>
        <p:nvGrpSpPr>
          <p:cNvPr id="2" name="Group 1"/>
          <p:cNvGrpSpPr/>
          <p:nvPr/>
        </p:nvGrpSpPr>
        <p:grpSpPr>
          <a:xfrm>
            <a:off x="3260725" y="2471420"/>
            <a:ext cx="2585720" cy="1823720"/>
            <a:chOff x="7564" y="3877"/>
            <a:chExt cx="4072" cy="2872"/>
          </a:xfrm>
        </p:grpSpPr>
        <p:sp>
          <p:nvSpPr>
            <p:cNvPr id="16" name="Text Box 15"/>
            <p:cNvSpPr txBox="1"/>
            <p:nvPr/>
          </p:nvSpPr>
          <p:spPr>
            <a:xfrm>
              <a:off x="7564" y="6025"/>
              <a:ext cx="407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Static case</a:t>
              </a:r>
              <a:endParaRPr lang="en-US" sz="2400" b="1"/>
            </a:p>
          </p:txBody>
        </p:sp>
        <p:pic>
          <p:nvPicPr>
            <p:cNvPr id="12" name="Picture 11" descr="stati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26" y="3877"/>
              <a:ext cx="2148" cy="214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523355" y="2629223"/>
            <a:ext cx="2368550" cy="1666253"/>
            <a:chOff x="7374" y="4649"/>
            <a:chExt cx="4452" cy="2922"/>
          </a:xfrm>
        </p:grpSpPr>
        <p:sp>
          <p:nvSpPr>
            <p:cNvPr id="4" name="Text Box 3"/>
            <p:cNvSpPr txBox="1"/>
            <p:nvPr/>
          </p:nvSpPr>
          <p:spPr>
            <a:xfrm>
              <a:off x="7374" y="6764"/>
              <a:ext cx="4452" cy="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Dynamic case</a:t>
              </a:r>
              <a:endParaRPr lang="en-US" sz="2400" b="1"/>
            </a:p>
          </p:txBody>
        </p:sp>
        <p:pic>
          <p:nvPicPr>
            <p:cNvPr id="5" name="Picture 4" descr="dynamicity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45" y="4649"/>
              <a:ext cx="1909" cy="19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Structure Overview</a:t>
            </a:r>
            <a:endParaRPr lang="en-US" sz="4000" b="1"/>
          </a:p>
        </p:txBody>
      </p:sp>
      <p:grpSp>
        <p:nvGrpSpPr>
          <p:cNvPr id="2" name="Group 1"/>
          <p:cNvGrpSpPr/>
          <p:nvPr/>
        </p:nvGrpSpPr>
        <p:grpSpPr>
          <a:xfrm>
            <a:off x="4803140" y="2471420"/>
            <a:ext cx="2585720" cy="1823720"/>
            <a:chOff x="7564" y="3877"/>
            <a:chExt cx="4072" cy="2872"/>
          </a:xfrm>
        </p:grpSpPr>
        <p:sp>
          <p:nvSpPr>
            <p:cNvPr id="16" name="Text Box 15"/>
            <p:cNvSpPr txBox="1"/>
            <p:nvPr/>
          </p:nvSpPr>
          <p:spPr>
            <a:xfrm>
              <a:off x="7564" y="6025"/>
              <a:ext cx="407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Static case</a:t>
              </a:r>
              <a:endParaRPr lang="en-US" sz="2400" b="1"/>
            </a:p>
          </p:txBody>
        </p:sp>
        <p:pic>
          <p:nvPicPr>
            <p:cNvPr id="12" name="Picture 11" descr="stati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26" y="3877"/>
              <a:ext cx="2148" cy="21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622165" y="1929130"/>
            <a:ext cx="3415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/>
              <a:t>Problems?</a:t>
            </a:r>
            <a:endParaRPr lang="en-US" sz="4800" b="1"/>
          </a:p>
        </p:txBody>
      </p:sp>
      <p:grpSp>
        <p:nvGrpSpPr>
          <p:cNvPr id="6" name="Group 5"/>
          <p:cNvGrpSpPr/>
          <p:nvPr/>
        </p:nvGrpSpPr>
        <p:grpSpPr>
          <a:xfrm>
            <a:off x="8037195" y="3235325"/>
            <a:ext cx="2827020" cy="2112010"/>
            <a:chOff x="13184" y="3287"/>
            <a:chExt cx="4452" cy="3326"/>
          </a:xfrm>
        </p:grpSpPr>
        <p:pic>
          <p:nvPicPr>
            <p:cNvPr id="4" name="Picture 3" descr="rosetta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4366" y="3287"/>
              <a:ext cx="2088" cy="2088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13184" y="5694"/>
              <a:ext cx="445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 b="1"/>
                <a:t>Rosetta</a:t>
              </a:r>
              <a:endParaRPr lang="en-US" sz="3200" b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54760" y="2992755"/>
            <a:ext cx="2827020" cy="2353945"/>
            <a:chOff x="1976" y="4713"/>
            <a:chExt cx="4452" cy="3707"/>
          </a:xfrm>
        </p:grpSpPr>
        <p:sp>
          <p:nvSpPr>
            <p:cNvPr id="8" name="Text Box 7"/>
            <p:cNvSpPr txBox="1"/>
            <p:nvPr/>
          </p:nvSpPr>
          <p:spPr>
            <a:xfrm>
              <a:off x="1976" y="7502"/>
              <a:ext cx="445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 b="1"/>
                <a:t>SuRF</a:t>
              </a:r>
              <a:endParaRPr lang="en-US" sz="3200" b="1"/>
            </a:p>
          </p:txBody>
        </p:sp>
        <p:pic>
          <p:nvPicPr>
            <p:cNvPr id="9" name="Picture 8" descr="surf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76" y="4713"/>
              <a:ext cx="2852" cy="28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22" name="Group 21"/>
          <p:cNvGrpSpPr/>
          <p:nvPr/>
        </p:nvGrpSpPr>
        <p:grpSpPr>
          <a:xfrm>
            <a:off x="4439285" y="2785110"/>
            <a:ext cx="3291205" cy="1449705"/>
            <a:chOff x="6991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138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9494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9689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9576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5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980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7186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9043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11208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9576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9502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9043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20440" y="3399790"/>
            <a:ext cx="4558030" cy="548640"/>
            <a:chOff x="5544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478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5544" y="5354"/>
              <a:ext cx="864" cy="8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Structure Overview</a:t>
            </a:r>
            <a:endParaRPr lang="en-US" sz="4000" b="1"/>
          </a:p>
        </p:txBody>
      </p:sp>
      <p:sp>
        <p:nvSpPr>
          <p:cNvPr id="17" name="Text Box 16"/>
          <p:cNvSpPr txBox="1"/>
          <p:nvPr/>
        </p:nvSpPr>
        <p:spPr>
          <a:xfrm>
            <a:off x="3794760" y="3840480"/>
            <a:ext cx="4602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Learn the dataset distribution</a:t>
            </a:r>
            <a:endParaRPr lang="en-US" sz="2400" b="1"/>
          </a:p>
        </p:txBody>
      </p:sp>
      <p:pic>
        <p:nvPicPr>
          <p:cNvPr id="3" name="Picture 2" descr="lear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37505" y="2523490"/>
            <a:ext cx="1316990" cy="1316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624205" y="518477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Sorted set of keys</a:t>
            </a:r>
            <a:endParaRPr lang="en-US" sz="2400" b="1"/>
          </a:p>
        </p:txBody>
      </p:sp>
      <p:sp>
        <p:nvSpPr>
          <p:cNvPr id="32" name="Rectangles 31"/>
          <p:cNvSpPr/>
          <p:nvPr/>
        </p:nvSpPr>
        <p:spPr>
          <a:xfrm>
            <a:off x="693420" y="4682490"/>
            <a:ext cx="1080516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624205" y="518477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Sorted set of keys</a:t>
            </a:r>
            <a:endParaRPr lang="en-US" sz="2400"/>
          </a:p>
        </p:txBody>
      </p:sp>
      <p:sp>
        <p:nvSpPr>
          <p:cNvPr id="32" name="Rectangles 31"/>
          <p:cNvSpPr/>
          <p:nvPr/>
        </p:nvSpPr>
        <p:spPr>
          <a:xfrm>
            <a:off x="693420" y="4682490"/>
            <a:ext cx="1080516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69342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247205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42506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602932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780796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958659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112483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073525" y="5950585"/>
            <a:ext cx="4044950" cy="460375"/>
            <a:chOff x="6415" y="9371"/>
            <a:chExt cx="6370" cy="725"/>
          </a:xfrm>
        </p:grpSpPr>
        <p:sp>
          <p:nvSpPr>
            <p:cNvPr id="12" name="Text Box 11"/>
            <p:cNvSpPr txBox="1"/>
            <p:nvPr/>
          </p:nvSpPr>
          <p:spPr>
            <a:xfrm>
              <a:off x="6415" y="9371"/>
              <a:ext cx="63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Sample every    -th key</a:t>
              </a:r>
              <a:endParaRPr lang="en-US" sz="2400" b="1"/>
            </a:p>
          </p:txBody>
        </p:sp>
        <p:pic>
          <p:nvPicPr>
            <p:cNvPr id="13" name="Picture 12" descr="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74" y="9542"/>
              <a:ext cx="390" cy="3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624205" y="518477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Sorted set of keys</a:t>
            </a:r>
            <a:endParaRPr lang="en-US" sz="2400"/>
          </a:p>
        </p:txBody>
      </p:sp>
      <p:sp>
        <p:nvSpPr>
          <p:cNvPr id="19" name="Right Brace 18"/>
          <p:cNvSpPr/>
          <p:nvPr/>
        </p:nvSpPr>
        <p:spPr>
          <a:xfrm rot="16200000">
            <a:off x="1612900" y="3704590"/>
            <a:ext cx="153035" cy="1777365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0" name="Picture 19" descr="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5910" y="4104005"/>
            <a:ext cx="247650" cy="2438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73525" y="5950585"/>
            <a:ext cx="4044950" cy="460375"/>
            <a:chOff x="6415" y="9371"/>
            <a:chExt cx="6370" cy="725"/>
          </a:xfrm>
        </p:grpSpPr>
        <p:sp>
          <p:nvSpPr>
            <p:cNvPr id="22" name="Text Box 21"/>
            <p:cNvSpPr txBox="1"/>
            <p:nvPr/>
          </p:nvSpPr>
          <p:spPr>
            <a:xfrm>
              <a:off x="6415" y="9371"/>
              <a:ext cx="63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Sample every    -th key</a:t>
              </a:r>
              <a:endParaRPr lang="en-US" sz="2400" b="1"/>
            </a:p>
          </p:txBody>
        </p:sp>
        <p:pic>
          <p:nvPicPr>
            <p:cNvPr id="23" name="Picture 22" descr="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74" y="9542"/>
              <a:ext cx="390" cy="384"/>
            </a:xfrm>
            <a:prstGeom prst="rect">
              <a:avLst/>
            </a:prstGeom>
          </p:spPr>
        </p:pic>
      </p:grpSp>
      <p:sp>
        <p:nvSpPr>
          <p:cNvPr id="24" name="Rectangles 23"/>
          <p:cNvSpPr/>
          <p:nvPr/>
        </p:nvSpPr>
        <p:spPr>
          <a:xfrm>
            <a:off x="693420" y="4682490"/>
            <a:ext cx="1080516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Rectangles 24"/>
          <p:cNvSpPr/>
          <p:nvPr/>
        </p:nvSpPr>
        <p:spPr>
          <a:xfrm>
            <a:off x="69342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Rectangles 25"/>
          <p:cNvSpPr/>
          <p:nvPr/>
        </p:nvSpPr>
        <p:spPr>
          <a:xfrm>
            <a:off x="247205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Rectangles 26"/>
          <p:cNvSpPr/>
          <p:nvPr/>
        </p:nvSpPr>
        <p:spPr>
          <a:xfrm>
            <a:off x="42506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Rectangles 27"/>
          <p:cNvSpPr/>
          <p:nvPr/>
        </p:nvSpPr>
        <p:spPr>
          <a:xfrm>
            <a:off x="602932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Rectangles 28"/>
          <p:cNvSpPr/>
          <p:nvPr/>
        </p:nvSpPr>
        <p:spPr>
          <a:xfrm>
            <a:off x="780796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Rectangles 29"/>
          <p:cNvSpPr/>
          <p:nvPr/>
        </p:nvSpPr>
        <p:spPr>
          <a:xfrm>
            <a:off x="958659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Rectangles 30"/>
          <p:cNvSpPr/>
          <p:nvPr/>
        </p:nvSpPr>
        <p:spPr>
          <a:xfrm>
            <a:off x="112483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624205" y="518477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Sorted set of keys</a:t>
            </a:r>
            <a:endParaRPr lang="en-US" sz="2400"/>
          </a:p>
        </p:txBody>
      </p:sp>
      <p:sp>
        <p:nvSpPr>
          <p:cNvPr id="24" name="Text Box 23"/>
          <p:cNvSpPr txBox="1"/>
          <p:nvPr/>
        </p:nvSpPr>
        <p:spPr>
          <a:xfrm>
            <a:off x="1259205" y="4043680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1024</a:t>
            </a:r>
            <a:endParaRPr lang="en-US" sz="2400" b="1"/>
          </a:p>
        </p:txBody>
      </p:sp>
      <p:grpSp>
        <p:nvGrpSpPr>
          <p:cNvPr id="14" name="Group 13"/>
          <p:cNvGrpSpPr/>
          <p:nvPr/>
        </p:nvGrpSpPr>
        <p:grpSpPr>
          <a:xfrm>
            <a:off x="4073525" y="5950585"/>
            <a:ext cx="4044950" cy="460375"/>
            <a:chOff x="6415" y="9371"/>
            <a:chExt cx="6370" cy="725"/>
          </a:xfrm>
        </p:grpSpPr>
        <p:sp>
          <p:nvSpPr>
            <p:cNvPr id="15" name="Text Box 14"/>
            <p:cNvSpPr txBox="1"/>
            <p:nvPr/>
          </p:nvSpPr>
          <p:spPr>
            <a:xfrm>
              <a:off x="6415" y="9371"/>
              <a:ext cx="63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Sample every    -th key</a:t>
              </a:r>
              <a:endParaRPr lang="en-US" sz="2400" b="1"/>
            </a:p>
          </p:txBody>
        </p:sp>
        <p:pic>
          <p:nvPicPr>
            <p:cNvPr id="17" name="Picture 16" descr="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74" y="9542"/>
              <a:ext cx="390" cy="384"/>
            </a:xfrm>
            <a:prstGeom prst="rect">
              <a:avLst/>
            </a:prstGeom>
          </p:spPr>
        </p:pic>
      </p:grpSp>
      <p:sp>
        <p:nvSpPr>
          <p:cNvPr id="22" name="Right Brace 21"/>
          <p:cNvSpPr/>
          <p:nvPr/>
        </p:nvSpPr>
        <p:spPr>
          <a:xfrm rot="16200000">
            <a:off x="1612900" y="3704590"/>
            <a:ext cx="153035" cy="1777365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693420" y="4682490"/>
            <a:ext cx="1080516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69342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Rectangles 33"/>
          <p:cNvSpPr/>
          <p:nvPr/>
        </p:nvSpPr>
        <p:spPr>
          <a:xfrm>
            <a:off x="247205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5" name="Rectangles 34"/>
          <p:cNvSpPr/>
          <p:nvPr/>
        </p:nvSpPr>
        <p:spPr>
          <a:xfrm>
            <a:off x="42506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Rectangles 35"/>
          <p:cNvSpPr/>
          <p:nvPr/>
        </p:nvSpPr>
        <p:spPr>
          <a:xfrm>
            <a:off x="602932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780796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958659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Rectangles 38"/>
          <p:cNvSpPr/>
          <p:nvPr/>
        </p:nvSpPr>
        <p:spPr>
          <a:xfrm>
            <a:off x="112483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624205" y="518477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Sorted set of keys</a:t>
            </a:r>
            <a:endParaRPr lang="en-US" sz="2400"/>
          </a:p>
        </p:txBody>
      </p:sp>
      <p:sp>
        <p:nvSpPr>
          <p:cNvPr id="12" name="Text Box 11"/>
          <p:cNvSpPr txBox="1"/>
          <p:nvPr/>
        </p:nvSpPr>
        <p:spPr>
          <a:xfrm>
            <a:off x="624205" y="595058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Store the          samples in a small trie</a:t>
            </a:r>
            <a:endParaRPr lang="en-US" sz="2400" b="1"/>
          </a:p>
        </p:txBody>
      </p:sp>
      <p:pic>
        <p:nvPicPr>
          <p:cNvPr id="17" name="Picture 16" descr="N_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6475" y="6042660"/>
            <a:ext cx="625475" cy="314960"/>
          </a:xfrm>
          <a:prstGeom prst="rect">
            <a:avLst/>
          </a:prstGeom>
        </p:spPr>
      </p:pic>
      <p:sp>
        <p:nvSpPr>
          <p:cNvPr id="23" name="Rectangles 22"/>
          <p:cNvSpPr/>
          <p:nvPr/>
        </p:nvSpPr>
        <p:spPr>
          <a:xfrm>
            <a:off x="693420" y="4682490"/>
            <a:ext cx="1080516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69342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Rectangles 33"/>
          <p:cNvSpPr/>
          <p:nvPr/>
        </p:nvSpPr>
        <p:spPr>
          <a:xfrm>
            <a:off x="247205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5" name="Rectangles 34"/>
          <p:cNvSpPr/>
          <p:nvPr/>
        </p:nvSpPr>
        <p:spPr>
          <a:xfrm>
            <a:off x="42506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Rectangles 35"/>
          <p:cNvSpPr/>
          <p:nvPr/>
        </p:nvSpPr>
        <p:spPr>
          <a:xfrm>
            <a:off x="602932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780796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958659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Rectangles 38"/>
          <p:cNvSpPr/>
          <p:nvPr/>
        </p:nvSpPr>
        <p:spPr>
          <a:xfrm>
            <a:off x="112483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624205" y="518477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Sorted set of keys</a:t>
            </a:r>
            <a:endParaRPr lang="en-US" sz="2400"/>
          </a:p>
        </p:txBody>
      </p:sp>
      <p:grpSp>
        <p:nvGrpSpPr>
          <p:cNvPr id="46" name="Group 45"/>
          <p:cNvGrpSpPr/>
          <p:nvPr/>
        </p:nvGrpSpPr>
        <p:grpSpPr>
          <a:xfrm>
            <a:off x="2038350" y="1379855"/>
            <a:ext cx="8138795" cy="1623060"/>
            <a:chOff x="3195" y="2533"/>
            <a:chExt cx="12817" cy="2556"/>
          </a:xfrm>
        </p:grpSpPr>
        <p:sp>
          <p:nvSpPr>
            <p:cNvPr id="47" name="Oval 46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3" name="Text Box 12"/>
          <p:cNvSpPr txBox="1"/>
          <p:nvPr/>
        </p:nvSpPr>
        <p:spPr>
          <a:xfrm>
            <a:off x="624205" y="595058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Store the          samples in a small trie</a:t>
            </a:r>
            <a:endParaRPr lang="en-US" sz="2400" b="1"/>
          </a:p>
        </p:txBody>
      </p:sp>
      <p:pic>
        <p:nvPicPr>
          <p:cNvPr id="14" name="Picture 13" descr="N_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6475" y="6042660"/>
            <a:ext cx="625475" cy="314960"/>
          </a:xfrm>
          <a:prstGeom prst="rect">
            <a:avLst/>
          </a:prstGeom>
        </p:spPr>
      </p:pic>
      <p:sp>
        <p:nvSpPr>
          <p:cNvPr id="23" name="Rectangles 22"/>
          <p:cNvSpPr/>
          <p:nvPr/>
        </p:nvSpPr>
        <p:spPr>
          <a:xfrm>
            <a:off x="693420" y="4682490"/>
            <a:ext cx="1080516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69342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Rectangles 33"/>
          <p:cNvSpPr/>
          <p:nvPr/>
        </p:nvSpPr>
        <p:spPr>
          <a:xfrm>
            <a:off x="247205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5" name="Rectangles 34"/>
          <p:cNvSpPr/>
          <p:nvPr/>
        </p:nvSpPr>
        <p:spPr>
          <a:xfrm>
            <a:off x="42506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Rectangles 35"/>
          <p:cNvSpPr/>
          <p:nvPr/>
        </p:nvSpPr>
        <p:spPr>
          <a:xfrm>
            <a:off x="602932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780796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958659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Rectangles 38"/>
          <p:cNvSpPr/>
          <p:nvPr/>
        </p:nvSpPr>
        <p:spPr>
          <a:xfrm>
            <a:off x="112483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624205" y="518477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Sorted set of keys</a:t>
            </a:r>
            <a:endParaRPr lang="en-US" sz="2400"/>
          </a:p>
        </p:txBody>
      </p:sp>
      <p:sp>
        <p:nvSpPr>
          <p:cNvPr id="12" name="Text Box 11"/>
          <p:cNvSpPr txBox="1"/>
          <p:nvPr/>
        </p:nvSpPr>
        <p:spPr>
          <a:xfrm>
            <a:off x="624205" y="594169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Sketch keys in-between samples</a:t>
            </a:r>
            <a:endParaRPr lang="en-US" sz="2400" b="1"/>
          </a:p>
        </p:txBody>
      </p:sp>
      <p:grpSp>
        <p:nvGrpSpPr>
          <p:cNvPr id="18" name="Group 17"/>
          <p:cNvGrpSpPr/>
          <p:nvPr/>
        </p:nvGrpSpPr>
        <p:grpSpPr>
          <a:xfrm>
            <a:off x="2038350" y="1379855"/>
            <a:ext cx="8138795" cy="1623060"/>
            <a:chOff x="3195" y="2533"/>
            <a:chExt cx="12817" cy="2556"/>
          </a:xfrm>
        </p:grpSpPr>
        <p:sp>
          <p:nvSpPr>
            <p:cNvPr id="19" name="Oval 18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9" name="Rectangles 8"/>
          <p:cNvSpPr/>
          <p:nvPr/>
        </p:nvSpPr>
        <p:spPr>
          <a:xfrm>
            <a:off x="693420" y="4682490"/>
            <a:ext cx="1080516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69342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Rectangles 33"/>
          <p:cNvSpPr/>
          <p:nvPr/>
        </p:nvSpPr>
        <p:spPr>
          <a:xfrm>
            <a:off x="247205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5" name="Rectangles 34"/>
          <p:cNvSpPr/>
          <p:nvPr/>
        </p:nvSpPr>
        <p:spPr>
          <a:xfrm>
            <a:off x="42506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Rectangles 35"/>
          <p:cNvSpPr/>
          <p:nvPr/>
        </p:nvSpPr>
        <p:spPr>
          <a:xfrm>
            <a:off x="602932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780796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958659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Rectangles 38"/>
          <p:cNvSpPr/>
          <p:nvPr/>
        </p:nvSpPr>
        <p:spPr>
          <a:xfrm>
            <a:off x="112483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624205" y="518477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Sorted set of keys</a:t>
            </a:r>
            <a:endParaRPr lang="en-US" sz="2400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626110" y="6170930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Store sketches in Infix Stores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624205" y="5786120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Sketch keys in-between samples</a:t>
            </a:r>
            <a:endParaRPr lang="en-US" sz="2400"/>
          </a:p>
        </p:txBody>
      </p:sp>
      <p:sp>
        <p:nvSpPr>
          <p:cNvPr id="9" name="Rectangles 8"/>
          <p:cNvSpPr/>
          <p:nvPr/>
        </p:nvSpPr>
        <p:spPr>
          <a:xfrm>
            <a:off x="693420" y="4682490"/>
            <a:ext cx="1080516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69342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247205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42506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602932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780796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9586595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11248390" y="468249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72590" y="3186430"/>
            <a:ext cx="1137920" cy="147955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85515" y="3186430"/>
            <a:ext cx="655320" cy="147955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241925" y="3195320"/>
            <a:ext cx="210185" cy="147066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6743700" y="3195320"/>
            <a:ext cx="297180" cy="147066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8035290" y="3195320"/>
            <a:ext cx="771525" cy="147066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0" idx="2"/>
          </p:cNvCxnSpPr>
          <p:nvPr/>
        </p:nvCxnSpPr>
        <p:spPr>
          <a:xfrm flipH="1" flipV="1">
            <a:off x="9403715" y="3195320"/>
            <a:ext cx="1164590" cy="147066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50" name="Rectangles 49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1" name="Rectangles 50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2" name="Rectangles 51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3" name="Rectangles 52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4" name="Rectangles 53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55" name="Rectangles 54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7" name="Rectangles 6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Rectangles 7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" name="Rectangles 9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" name="Rectangles 10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4" name="Rectangles 13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22" name="Group 21"/>
          <p:cNvGrpSpPr/>
          <p:nvPr/>
        </p:nvGrpSpPr>
        <p:grpSpPr>
          <a:xfrm>
            <a:off x="4439285" y="2785110"/>
            <a:ext cx="3291205" cy="1449705"/>
            <a:chOff x="6991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138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9494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9689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9576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5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980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7186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9043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11208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9576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9502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9043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20440" y="3399790"/>
            <a:ext cx="4558030" cy="548640"/>
            <a:chOff x="5544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478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5544" y="5354"/>
              <a:ext cx="864" cy="864"/>
            </a:xfrm>
            <a:prstGeom prst="rect">
              <a:avLst/>
            </a:prstGeom>
          </p:spPr>
        </p:pic>
      </p:grpSp>
      <p:sp>
        <p:nvSpPr>
          <p:cNvPr id="71" name="Text Box 70"/>
          <p:cNvSpPr txBox="1"/>
          <p:nvPr/>
        </p:nvSpPr>
        <p:spPr>
          <a:xfrm>
            <a:off x="2313940" y="4683125"/>
            <a:ext cx="7275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Correlated Workload: Close keys and queries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5425" y="3335655"/>
            <a:ext cx="1529080" cy="230505"/>
            <a:chOff x="6355" y="5253"/>
            <a:chExt cx="2408" cy="3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369" y="5435"/>
              <a:ext cx="2382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763" y="5253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55" y="5254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14" name="Rectangles 13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5" name="Rectangles 14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7" name="Rectangles 16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8" name="Rectangles 17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9" name="Rectangles 18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35425" y="3335655"/>
            <a:ext cx="1529080" cy="230505"/>
            <a:chOff x="6355" y="5253"/>
            <a:chExt cx="2408" cy="3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369" y="5435"/>
              <a:ext cx="2382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763" y="5253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55" y="5254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21"/>
          <p:cNvSpPr txBox="1"/>
          <p:nvPr/>
        </p:nvSpPr>
        <p:spPr>
          <a:xfrm>
            <a:off x="626110" y="3912870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Check if a sample in the trie is in the range</a:t>
            </a:r>
            <a:endParaRPr lang="en-US" sz="2400" b="1"/>
          </a:p>
        </p:txBody>
      </p:sp>
      <p:grpSp>
        <p:nvGrpSpPr>
          <p:cNvPr id="3" name="Group 2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14" name="Rectangles 13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5" name="Rectangles 14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7" name="Rectangles 16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8" name="Rectangles 17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9" name="Rectangles 18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5425" y="3335655"/>
            <a:ext cx="1529080" cy="230505"/>
            <a:chOff x="6355" y="5253"/>
            <a:chExt cx="2408" cy="3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369" y="5435"/>
              <a:ext cx="2382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763" y="5253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55" y="5254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21"/>
          <p:cNvSpPr txBox="1"/>
          <p:nvPr/>
        </p:nvSpPr>
        <p:spPr>
          <a:xfrm>
            <a:off x="626110" y="3912870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Check if a sample in the trie is in the range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624205" y="444055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If yes, true positive</a:t>
            </a:r>
            <a:endParaRPr lang="en-US" sz="2400" b="1"/>
          </a:p>
        </p:txBody>
      </p:sp>
      <p:grpSp>
        <p:nvGrpSpPr>
          <p:cNvPr id="14" name="Group 13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15" name="Rectangles 14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7" name="Rectangles 16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8" name="Rectangles 17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9" name="Rectangles 18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0" name="Rectangles 19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01965" y="3335655"/>
            <a:ext cx="2691130" cy="230505"/>
            <a:chOff x="12759" y="5253"/>
            <a:chExt cx="4238" cy="3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779" y="5435"/>
              <a:ext cx="4219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991" y="5253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759" y="5254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21"/>
          <p:cNvSpPr txBox="1"/>
          <p:nvPr/>
        </p:nvSpPr>
        <p:spPr>
          <a:xfrm>
            <a:off x="626110" y="3912870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Check if a sample in the trie is in the range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624205" y="444055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If yes, true positive</a:t>
            </a:r>
            <a:endParaRPr lang="en-US" sz="2400" b="1"/>
          </a:p>
        </p:txBody>
      </p:sp>
      <p:grpSp>
        <p:nvGrpSpPr>
          <p:cNvPr id="14" name="Group 13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15" name="Rectangles 14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7" name="Rectangles 16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8" name="Rectangles 17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9" name="Rectangles 18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0" name="Rectangles 19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51750" y="3335655"/>
            <a:ext cx="840740" cy="230505"/>
            <a:chOff x="12050" y="5253"/>
            <a:chExt cx="1324" cy="3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055" y="5435"/>
              <a:ext cx="1297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374" y="5253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050" y="5254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624205" y="395795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Otherwise, range lies in-between two samples, i.e., in an Infix Store</a:t>
            </a:r>
            <a:endParaRPr lang="en-US" sz="2400" b="1"/>
          </a:p>
        </p:txBody>
      </p:sp>
      <p:grpSp>
        <p:nvGrpSpPr>
          <p:cNvPr id="4" name="Group 3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14" name="Rectangles 13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5" name="Rectangles 14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7" name="Rectangles 16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8" name="Rectangles 17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9" name="Rectangles 18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0" name="Rectangles 19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51750" y="3335655"/>
            <a:ext cx="840740" cy="230505"/>
            <a:chOff x="12050" y="5253"/>
            <a:chExt cx="1324" cy="3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055" y="5435"/>
              <a:ext cx="1297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374" y="5253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050" y="5254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624205" y="395795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Otherwise, range lies in-between two samples, i.e., in an Infix Store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624205" y="4513580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Query Infix Store</a:t>
            </a:r>
            <a:endParaRPr lang="en-US" sz="2400" b="1"/>
          </a:p>
        </p:txBody>
      </p:sp>
      <p:grpSp>
        <p:nvGrpSpPr>
          <p:cNvPr id="4" name="Group 3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14" name="Rectangles 13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5" name="Rectangles 14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7" name="Rectangles 16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8" name="Rectangles 17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9" name="Rectangles 18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0" name="Rectangles 19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51750" y="3335655"/>
            <a:ext cx="840740" cy="230505"/>
            <a:chOff x="12050" y="5253"/>
            <a:chExt cx="1324" cy="3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055" y="5435"/>
              <a:ext cx="1297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374" y="5253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050" y="5254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624205" y="3957955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Otherwise, range lies in-between two samples, i.e., in an Infix Store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624205" y="4513580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Query Infix Store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624205" y="5078730"/>
            <a:ext cx="10943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May return a false positive due to sketching</a:t>
            </a:r>
            <a:endParaRPr lang="en-US" sz="2400" b="1"/>
          </a:p>
        </p:txBody>
      </p:sp>
      <p:grpSp>
        <p:nvGrpSpPr>
          <p:cNvPr id="14" name="Group 13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15" name="Rectangles 14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7" name="Rectangles 16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8" name="Rectangles 17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9" name="Rectangles 18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0" name="Rectangles 19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2" name="Rectangles 21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Sketching Keys</a:t>
            </a:r>
            <a:endParaRPr lang="en-US" sz="4000" b="1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7" name="Rectangles 6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Rectangles 7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" name="Rectangles 9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" name="Rectangles 10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4" name="Rectangles 13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Sketching Keys</a:t>
            </a:r>
            <a:endParaRPr lang="en-US" sz="4000" b="1"/>
          </a:p>
        </p:txBody>
      </p:sp>
      <p:grpSp>
        <p:nvGrpSpPr>
          <p:cNvPr id="33" name="Group 32"/>
          <p:cNvGrpSpPr/>
          <p:nvPr/>
        </p:nvGrpSpPr>
        <p:grpSpPr>
          <a:xfrm>
            <a:off x="2032635" y="1379855"/>
            <a:ext cx="8138795" cy="1623060"/>
            <a:chOff x="3195" y="2533"/>
            <a:chExt cx="12817" cy="2556"/>
          </a:xfrm>
        </p:grpSpPr>
        <p:sp>
          <p:nvSpPr>
            <p:cNvPr id="34" name="Oval 33"/>
            <p:cNvSpPr/>
            <p:nvPr/>
          </p:nvSpPr>
          <p:spPr>
            <a:xfrm>
              <a:off x="9502" y="2533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59" y="327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6" y="3848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761" y="3396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856" y="4185"/>
              <a:ext cx="196" cy="1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95" y="2633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90" y="3922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34" y="3410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584" y="2631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607" y="2611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617" y="3500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052" y="4277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66160" y="2869565"/>
            <a:ext cx="6412230" cy="325755"/>
            <a:chOff x="5616" y="4519"/>
            <a:chExt cx="10098" cy="513"/>
          </a:xfrm>
        </p:grpSpPr>
        <p:sp>
          <p:nvSpPr>
            <p:cNvPr id="7" name="Rectangles 6"/>
            <p:cNvSpPr/>
            <p:nvPr/>
          </p:nvSpPr>
          <p:spPr>
            <a:xfrm>
              <a:off x="5616" y="4519"/>
              <a:ext cx="1810" cy="49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Rectangles 7"/>
            <p:cNvSpPr/>
            <p:nvPr/>
          </p:nvSpPr>
          <p:spPr>
            <a:xfrm>
              <a:off x="7681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" name="Rectangles 9"/>
            <p:cNvSpPr/>
            <p:nvPr/>
          </p:nvSpPr>
          <p:spPr>
            <a:xfrm>
              <a:off x="9715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" name="Rectangles 10"/>
            <p:cNvSpPr/>
            <p:nvPr/>
          </p:nvSpPr>
          <p:spPr>
            <a:xfrm>
              <a:off x="11749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13904" y="4519"/>
              <a:ext cx="1810" cy="51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4" name="Rectangles 13"/>
          <p:cNvSpPr/>
          <p:nvPr/>
        </p:nvSpPr>
        <p:spPr>
          <a:xfrm>
            <a:off x="2235835" y="2869565"/>
            <a:ext cx="1149350" cy="31686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856105" y="3198495"/>
            <a:ext cx="379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</a:t>
            </a:r>
            <a:endParaRPr lang="en-US" sz="2400" b="1"/>
          </a:p>
        </p:txBody>
      </p:sp>
      <p:sp>
        <p:nvSpPr>
          <p:cNvPr id="18" name="Text Box 17"/>
          <p:cNvSpPr txBox="1"/>
          <p:nvPr/>
        </p:nvSpPr>
        <p:spPr>
          <a:xfrm>
            <a:off x="3289935" y="3194685"/>
            <a:ext cx="379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Sketching Keys</a:t>
            </a:r>
            <a:endParaRPr lang="en-US" sz="4000" b="1"/>
          </a:p>
        </p:txBody>
      </p:sp>
      <p:sp>
        <p:nvSpPr>
          <p:cNvPr id="16" name="Text Box 15"/>
          <p:cNvSpPr txBox="1"/>
          <p:nvPr/>
        </p:nvSpPr>
        <p:spPr>
          <a:xfrm>
            <a:off x="3932555" y="4009390"/>
            <a:ext cx="379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</a:t>
            </a:r>
            <a:endParaRPr lang="en-US" sz="2400" b="1"/>
          </a:p>
        </p:txBody>
      </p:sp>
      <p:sp>
        <p:nvSpPr>
          <p:cNvPr id="2" name="Rectangles 1"/>
          <p:cNvSpPr/>
          <p:nvPr/>
        </p:nvSpPr>
        <p:spPr>
          <a:xfrm>
            <a:off x="3997325" y="350266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7943850" y="3502660"/>
            <a:ext cx="2501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4248150" y="3502660"/>
            <a:ext cx="369570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7879080" y="4009390"/>
            <a:ext cx="379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22" name="Group 21"/>
          <p:cNvGrpSpPr/>
          <p:nvPr/>
        </p:nvGrpSpPr>
        <p:grpSpPr>
          <a:xfrm>
            <a:off x="4439285" y="2785110"/>
            <a:ext cx="3291205" cy="1449705"/>
            <a:chOff x="6991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138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9494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9689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9576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91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502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980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7186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9043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11208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9576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9502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9043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20440" y="3399790"/>
            <a:ext cx="4558030" cy="548640"/>
            <a:chOff x="5544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478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5544" y="5354"/>
              <a:ext cx="864" cy="864"/>
            </a:xfrm>
            <a:prstGeom prst="rect">
              <a:avLst/>
            </a:prstGeom>
          </p:spPr>
        </p:pic>
      </p:grpSp>
      <p:sp>
        <p:nvSpPr>
          <p:cNvPr id="71" name="Text Box 70"/>
          <p:cNvSpPr txBox="1"/>
          <p:nvPr/>
        </p:nvSpPr>
        <p:spPr>
          <a:xfrm>
            <a:off x="2313940" y="4683125"/>
            <a:ext cx="7275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Correlated Workload: Close keys and queries</a:t>
            </a:r>
            <a:endParaRPr 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8" name="Text Box 67"/>
          <p:cNvSpPr txBox="1"/>
          <p:nvPr/>
        </p:nvSpPr>
        <p:spPr>
          <a:xfrm>
            <a:off x="2707005" y="5273040"/>
            <a:ext cx="6490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High FPR for these common workloads</a:t>
            </a:r>
            <a:endParaRPr lang="en-US" sz="2400" b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Sketching </a:t>
            </a:r>
            <a:r>
              <a:rPr lang="en-US" sz="4000" b="1"/>
              <a:t>Keys</a:t>
            </a:r>
            <a:endParaRPr lang="en-US" sz="4000" b="1"/>
          </a:p>
        </p:txBody>
      </p:sp>
      <p:sp>
        <p:nvSpPr>
          <p:cNvPr id="27" name="Rectangles 26"/>
          <p:cNvSpPr/>
          <p:nvPr/>
        </p:nvSpPr>
        <p:spPr>
          <a:xfrm>
            <a:off x="3559175" y="1347470"/>
            <a:ext cx="250190" cy="355600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Rectangles 27"/>
          <p:cNvSpPr/>
          <p:nvPr/>
        </p:nvSpPr>
        <p:spPr>
          <a:xfrm>
            <a:off x="8411210" y="1347470"/>
            <a:ext cx="250190" cy="3556635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8696960" y="1347470"/>
            <a:ext cx="434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3052445" y="1347470"/>
            <a:ext cx="474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Sketching </a:t>
            </a:r>
            <a:r>
              <a:rPr lang="en-US" sz="4000" b="1"/>
              <a:t>Keys</a:t>
            </a:r>
            <a:endParaRPr lang="en-US" sz="4000" b="1"/>
          </a:p>
        </p:txBody>
      </p:sp>
      <p:sp>
        <p:nvSpPr>
          <p:cNvPr id="28" name="Rectangles 27"/>
          <p:cNvSpPr/>
          <p:nvPr/>
        </p:nvSpPr>
        <p:spPr>
          <a:xfrm>
            <a:off x="8411210" y="1347470"/>
            <a:ext cx="250190" cy="4324985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8696960" y="1347470"/>
            <a:ext cx="434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3052445" y="1347470"/>
            <a:ext cx="474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</a:t>
            </a:r>
            <a:endParaRPr lang="en-US" sz="2400" b="1"/>
          </a:p>
        </p:txBody>
      </p:sp>
      <p:sp>
        <p:nvSpPr>
          <p:cNvPr id="4" name="Rectangles 3"/>
          <p:cNvSpPr/>
          <p:nvPr/>
        </p:nvSpPr>
        <p:spPr>
          <a:xfrm>
            <a:off x="3559175" y="1347470"/>
            <a:ext cx="250190" cy="355600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Sketching </a:t>
            </a:r>
            <a:r>
              <a:rPr lang="en-US" sz="4000" b="1"/>
              <a:t>Keys</a:t>
            </a:r>
            <a:endParaRPr lang="en-US" sz="4000" b="1"/>
          </a:p>
        </p:txBody>
      </p:sp>
      <p:sp>
        <p:nvSpPr>
          <p:cNvPr id="13" name="Text Box 12"/>
          <p:cNvSpPr txBox="1"/>
          <p:nvPr/>
        </p:nvSpPr>
        <p:spPr>
          <a:xfrm>
            <a:off x="8696960" y="1347470"/>
            <a:ext cx="434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</a:t>
            </a:r>
            <a:endParaRPr lang="en-US" sz="2400" b="1"/>
          </a:p>
        </p:txBody>
      </p:sp>
      <p:sp>
        <p:nvSpPr>
          <p:cNvPr id="18" name="Text Box 17"/>
          <p:cNvSpPr txBox="1"/>
          <p:nvPr/>
        </p:nvSpPr>
        <p:spPr>
          <a:xfrm>
            <a:off x="3052445" y="1347470"/>
            <a:ext cx="474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</a:t>
            </a:r>
            <a:endParaRPr lang="en-US" sz="2400" b="1"/>
          </a:p>
        </p:txBody>
      </p:sp>
      <p:sp>
        <p:nvSpPr>
          <p:cNvPr id="2" name="Rectangles 1"/>
          <p:cNvSpPr/>
          <p:nvPr/>
        </p:nvSpPr>
        <p:spPr>
          <a:xfrm>
            <a:off x="3559175" y="1347470"/>
            <a:ext cx="250190" cy="355600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8411210" y="1347470"/>
            <a:ext cx="250190" cy="3556635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3" name="Straight Arrow Connector 12"/>
          <p:cNvCxnSpPr/>
          <p:nvPr/>
        </p:nvCxnSpPr>
        <p:spPr>
          <a:xfrm>
            <a:off x="975360" y="1342390"/>
            <a:ext cx="0" cy="422021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45720" y="512445"/>
            <a:ext cx="1859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More Significant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2865" y="5562600"/>
            <a:ext cx="1824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Less Significant</a:t>
            </a: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 rot="16200000">
            <a:off x="425450" y="3279140"/>
            <a:ext cx="758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Bits</a:t>
            </a:r>
            <a:endParaRPr lang="en-US" sz="2400" b="1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453130" y="6498590"/>
            <a:ext cx="5283835" cy="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2"/>
          <p:cNvSpPr txBox="1"/>
          <p:nvPr/>
        </p:nvSpPr>
        <p:spPr>
          <a:xfrm>
            <a:off x="8769985" y="6268720"/>
            <a:ext cx="11315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Larger</a:t>
            </a:r>
            <a:endParaRPr lang="en-US" sz="2400" b="1"/>
          </a:p>
        </p:txBody>
      </p:sp>
      <p:sp>
        <p:nvSpPr>
          <p:cNvPr id="25" name="Text Box 24"/>
          <p:cNvSpPr txBox="1"/>
          <p:nvPr/>
        </p:nvSpPr>
        <p:spPr>
          <a:xfrm>
            <a:off x="4648200" y="6038215"/>
            <a:ext cx="2586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Lexical Ordering</a:t>
            </a: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2169160" y="6268085"/>
            <a:ext cx="1283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Smaller</a:t>
            </a:r>
            <a:endParaRPr lang="en-US" sz="2400" b="1"/>
          </a:p>
        </p:txBody>
      </p:sp>
      <p:sp>
        <p:nvSpPr>
          <p:cNvPr id="18" name="Text Box 17"/>
          <p:cNvSpPr txBox="1"/>
          <p:nvPr/>
        </p:nvSpPr>
        <p:spPr>
          <a:xfrm>
            <a:off x="4053840" y="1347470"/>
            <a:ext cx="474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7960995" y="1347470"/>
            <a:ext cx="434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</a:t>
            </a:r>
            <a:endParaRPr lang="en-US" sz="2400" b="1"/>
          </a:p>
        </p:txBody>
      </p:sp>
      <p:sp>
        <p:nvSpPr>
          <p:cNvPr id="5" name="Rectangles 4"/>
          <p:cNvSpPr/>
          <p:nvPr/>
        </p:nvSpPr>
        <p:spPr>
          <a:xfrm>
            <a:off x="4544695" y="1348105"/>
            <a:ext cx="250190" cy="355600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7683500" y="1342390"/>
            <a:ext cx="250190" cy="3556635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Text Box 17"/>
          <p:cNvSpPr txBox="1"/>
          <p:nvPr/>
        </p:nvSpPr>
        <p:spPr>
          <a:xfrm>
            <a:off x="3062605" y="1347470"/>
            <a:ext cx="474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</a:t>
            </a:r>
            <a:endParaRPr lang="en-US" sz="2400" b="1"/>
          </a:p>
        </p:txBody>
      </p:sp>
      <p:sp>
        <p:nvSpPr>
          <p:cNvPr id="2" name="Text Box 1"/>
          <p:cNvSpPr txBox="1"/>
          <p:nvPr/>
        </p:nvSpPr>
        <p:spPr>
          <a:xfrm>
            <a:off x="8696960" y="1347470"/>
            <a:ext cx="434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</a:t>
            </a:r>
            <a:endParaRPr lang="en-US" sz="2400" b="1"/>
          </a:p>
        </p:txBody>
      </p:sp>
      <p:sp>
        <p:nvSpPr>
          <p:cNvPr id="3" name="Rectangles 2"/>
          <p:cNvSpPr/>
          <p:nvPr/>
        </p:nvSpPr>
        <p:spPr>
          <a:xfrm>
            <a:off x="3559175" y="1347470"/>
            <a:ext cx="250190" cy="355600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8411210" y="1347470"/>
            <a:ext cx="250190" cy="3556635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Rectangles 25"/>
          <p:cNvSpPr/>
          <p:nvPr/>
        </p:nvSpPr>
        <p:spPr>
          <a:xfrm>
            <a:off x="6005195" y="1347470"/>
            <a:ext cx="250190" cy="474726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5013325" y="61709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Key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s 5"/>
          <p:cNvSpPr/>
          <p:nvPr/>
        </p:nvSpPr>
        <p:spPr>
          <a:xfrm>
            <a:off x="6005195" y="1347470"/>
            <a:ext cx="250190" cy="474726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013325" y="61709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Key</a:t>
            </a:r>
            <a:endParaRPr lang="en-US" sz="2400" b="1"/>
          </a:p>
        </p:txBody>
      </p:sp>
      <p:sp>
        <p:nvSpPr>
          <p:cNvPr id="18" name="Text Box 17"/>
          <p:cNvSpPr txBox="1"/>
          <p:nvPr/>
        </p:nvSpPr>
        <p:spPr>
          <a:xfrm>
            <a:off x="3062605" y="1347470"/>
            <a:ext cx="474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</a:t>
            </a:r>
            <a:endParaRPr lang="en-US" sz="2400" b="1"/>
          </a:p>
        </p:txBody>
      </p:sp>
      <p:sp>
        <p:nvSpPr>
          <p:cNvPr id="2" name="Text Box 1"/>
          <p:cNvSpPr txBox="1"/>
          <p:nvPr/>
        </p:nvSpPr>
        <p:spPr>
          <a:xfrm>
            <a:off x="8696960" y="1347470"/>
            <a:ext cx="434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</a:t>
            </a:r>
            <a:endParaRPr lang="en-US" sz="2400" b="1"/>
          </a:p>
        </p:txBody>
      </p:sp>
      <p:sp>
        <p:nvSpPr>
          <p:cNvPr id="5" name="Rectangles 4"/>
          <p:cNvSpPr/>
          <p:nvPr/>
        </p:nvSpPr>
        <p:spPr>
          <a:xfrm>
            <a:off x="841121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838136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</p:txBody>
      </p:sp>
      <p:sp>
        <p:nvSpPr>
          <p:cNvPr id="11" name="Rectangles 10"/>
          <p:cNvSpPr/>
          <p:nvPr/>
        </p:nvSpPr>
        <p:spPr>
          <a:xfrm>
            <a:off x="355854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352869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311275" y="1306830"/>
            <a:ext cx="240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Predecessor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8411210" y="13068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Successor</a:t>
            </a:r>
            <a:endParaRPr lang="en-US" sz="2400" b="1"/>
          </a:p>
        </p:txBody>
      </p:sp>
      <p:sp>
        <p:nvSpPr>
          <p:cNvPr id="7" name="Rectangles 6"/>
          <p:cNvSpPr/>
          <p:nvPr/>
        </p:nvSpPr>
        <p:spPr>
          <a:xfrm>
            <a:off x="6005195" y="1347470"/>
            <a:ext cx="250190" cy="474726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5013325" y="61709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Key</a:t>
            </a:r>
            <a:endParaRPr lang="en-US" sz="2400" b="1"/>
          </a:p>
        </p:txBody>
      </p:sp>
      <p:sp>
        <p:nvSpPr>
          <p:cNvPr id="9" name="Rectangles 8"/>
          <p:cNvSpPr/>
          <p:nvPr/>
        </p:nvSpPr>
        <p:spPr>
          <a:xfrm>
            <a:off x="841121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838136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</p:txBody>
      </p:sp>
      <p:sp>
        <p:nvSpPr>
          <p:cNvPr id="16" name="Rectangles 15"/>
          <p:cNvSpPr/>
          <p:nvPr/>
        </p:nvSpPr>
        <p:spPr>
          <a:xfrm>
            <a:off x="355854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Text Box 18"/>
          <p:cNvSpPr txBox="1"/>
          <p:nvPr/>
        </p:nvSpPr>
        <p:spPr>
          <a:xfrm>
            <a:off x="352869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4472940" y="1580515"/>
            <a:ext cx="1833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Longest Common Prefix</a:t>
            </a:r>
            <a:endParaRPr lang="en-US" b="1"/>
          </a:p>
        </p:txBody>
      </p:sp>
      <p:sp>
        <p:nvSpPr>
          <p:cNvPr id="5" name="Text Box 4"/>
          <p:cNvSpPr txBox="1"/>
          <p:nvPr/>
        </p:nvSpPr>
        <p:spPr>
          <a:xfrm>
            <a:off x="1311275" y="1306830"/>
            <a:ext cx="240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Predecessor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8411210" y="13068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Successor</a:t>
            </a:r>
            <a:endParaRPr lang="en-US" sz="2400" b="1"/>
          </a:p>
        </p:txBody>
      </p:sp>
      <p:sp>
        <p:nvSpPr>
          <p:cNvPr id="30" name="Text Box 29"/>
          <p:cNvSpPr txBox="1"/>
          <p:nvPr/>
        </p:nvSpPr>
        <p:spPr>
          <a:xfrm>
            <a:off x="5013325" y="61709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Key</a:t>
            </a:r>
            <a:endParaRPr lang="en-US" sz="2400" b="1"/>
          </a:p>
        </p:txBody>
      </p:sp>
      <p:sp>
        <p:nvSpPr>
          <p:cNvPr id="31" name="Rectangles 30"/>
          <p:cNvSpPr/>
          <p:nvPr/>
        </p:nvSpPr>
        <p:spPr>
          <a:xfrm>
            <a:off x="841121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42200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42200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838136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</p:txBody>
      </p:sp>
      <p:sp>
        <p:nvSpPr>
          <p:cNvPr id="35" name="Rectangles 34"/>
          <p:cNvSpPr/>
          <p:nvPr/>
        </p:nvSpPr>
        <p:spPr>
          <a:xfrm>
            <a:off x="355854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933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6933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7"/>
          <p:cNvSpPr txBox="1"/>
          <p:nvPr/>
        </p:nvSpPr>
        <p:spPr>
          <a:xfrm>
            <a:off x="352869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  <p:sp>
        <p:nvSpPr>
          <p:cNvPr id="43" name="Rectangles 42"/>
          <p:cNvSpPr/>
          <p:nvPr/>
        </p:nvSpPr>
        <p:spPr>
          <a:xfrm>
            <a:off x="6005195" y="1347470"/>
            <a:ext cx="250190" cy="474726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4" name="Rectangles 43"/>
          <p:cNvSpPr/>
          <p:nvPr/>
        </p:nvSpPr>
        <p:spPr>
          <a:xfrm>
            <a:off x="6005195" y="2772410"/>
            <a:ext cx="250190" cy="332232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Rectangles 44"/>
          <p:cNvSpPr/>
          <p:nvPr/>
        </p:nvSpPr>
        <p:spPr>
          <a:xfrm>
            <a:off x="6004560" y="1347470"/>
            <a:ext cx="250190" cy="1424305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Text Box 45"/>
          <p:cNvSpPr txBox="1"/>
          <p:nvPr/>
        </p:nvSpPr>
        <p:spPr>
          <a:xfrm>
            <a:off x="5977890" y="1321435"/>
            <a:ext cx="3098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4472940" y="1580515"/>
            <a:ext cx="1833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Longest Common Prefix</a:t>
            </a:r>
            <a:endParaRPr lang="en-US" b="1"/>
          </a:p>
        </p:txBody>
      </p:sp>
      <p:sp>
        <p:nvSpPr>
          <p:cNvPr id="5" name="Text Box 4"/>
          <p:cNvSpPr txBox="1"/>
          <p:nvPr/>
        </p:nvSpPr>
        <p:spPr>
          <a:xfrm>
            <a:off x="1311275" y="1306830"/>
            <a:ext cx="240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Predecessor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8411210" y="13068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Successor</a:t>
            </a:r>
            <a:endParaRPr lang="en-US" sz="2400" b="1"/>
          </a:p>
        </p:txBody>
      </p:sp>
      <p:sp>
        <p:nvSpPr>
          <p:cNvPr id="30" name="Text Box 29"/>
          <p:cNvSpPr txBox="1"/>
          <p:nvPr/>
        </p:nvSpPr>
        <p:spPr>
          <a:xfrm>
            <a:off x="5013325" y="61709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Key</a:t>
            </a:r>
            <a:endParaRPr lang="en-US" sz="2400" b="1"/>
          </a:p>
        </p:txBody>
      </p:sp>
      <p:sp>
        <p:nvSpPr>
          <p:cNvPr id="31" name="Rectangles 30"/>
          <p:cNvSpPr/>
          <p:nvPr/>
        </p:nvSpPr>
        <p:spPr>
          <a:xfrm>
            <a:off x="841121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42200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42200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838136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</p:txBody>
      </p:sp>
      <p:sp>
        <p:nvSpPr>
          <p:cNvPr id="35" name="Rectangles 34"/>
          <p:cNvSpPr/>
          <p:nvPr/>
        </p:nvSpPr>
        <p:spPr>
          <a:xfrm>
            <a:off x="355854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933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6933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7"/>
          <p:cNvSpPr txBox="1"/>
          <p:nvPr/>
        </p:nvSpPr>
        <p:spPr>
          <a:xfrm>
            <a:off x="352869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  <p:sp>
        <p:nvSpPr>
          <p:cNvPr id="9" name="Text Box 8"/>
          <p:cNvSpPr txBox="1"/>
          <p:nvPr/>
        </p:nvSpPr>
        <p:spPr>
          <a:xfrm>
            <a:off x="6171565" y="1580515"/>
            <a:ext cx="1322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Already encoded in trie</a:t>
            </a:r>
            <a:endParaRPr lang="en-US" b="1"/>
          </a:p>
        </p:txBody>
      </p:sp>
      <p:sp>
        <p:nvSpPr>
          <p:cNvPr id="7" name="Rectangles 6"/>
          <p:cNvSpPr/>
          <p:nvPr/>
        </p:nvSpPr>
        <p:spPr>
          <a:xfrm>
            <a:off x="6005195" y="1347470"/>
            <a:ext cx="250190" cy="474726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6005195" y="2772410"/>
            <a:ext cx="250190" cy="332232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6004560" y="1347470"/>
            <a:ext cx="250190" cy="1424305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5977890" y="1321435"/>
            <a:ext cx="3098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 Box 15"/>
          <p:cNvSpPr txBox="1"/>
          <p:nvPr/>
        </p:nvSpPr>
        <p:spPr>
          <a:xfrm>
            <a:off x="4472940" y="1580515"/>
            <a:ext cx="1833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Longest Common Prefix</a:t>
            </a:r>
            <a:endParaRPr lang="en-US" b="1"/>
          </a:p>
        </p:txBody>
      </p:sp>
      <p:sp>
        <p:nvSpPr>
          <p:cNvPr id="5" name="Text Box 4"/>
          <p:cNvSpPr txBox="1"/>
          <p:nvPr/>
        </p:nvSpPr>
        <p:spPr>
          <a:xfrm>
            <a:off x="1311275" y="1306830"/>
            <a:ext cx="240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Predecessor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8411210" y="13068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Successor</a:t>
            </a:r>
            <a:endParaRPr lang="en-US" sz="2400" b="1"/>
          </a:p>
        </p:txBody>
      </p:sp>
      <p:sp>
        <p:nvSpPr>
          <p:cNvPr id="30" name="Text Box 29"/>
          <p:cNvSpPr txBox="1"/>
          <p:nvPr/>
        </p:nvSpPr>
        <p:spPr>
          <a:xfrm>
            <a:off x="5013325" y="61709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Key</a:t>
            </a:r>
            <a:endParaRPr lang="en-US" sz="2400" b="1"/>
          </a:p>
        </p:txBody>
      </p:sp>
      <p:sp>
        <p:nvSpPr>
          <p:cNvPr id="31" name="Rectangles 30"/>
          <p:cNvSpPr/>
          <p:nvPr/>
        </p:nvSpPr>
        <p:spPr>
          <a:xfrm>
            <a:off x="841121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42200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42200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838136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</p:txBody>
      </p:sp>
      <p:sp>
        <p:nvSpPr>
          <p:cNvPr id="35" name="Rectangles 34"/>
          <p:cNvSpPr/>
          <p:nvPr/>
        </p:nvSpPr>
        <p:spPr>
          <a:xfrm>
            <a:off x="355854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933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6933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7"/>
          <p:cNvSpPr txBox="1"/>
          <p:nvPr/>
        </p:nvSpPr>
        <p:spPr>
          <a:xfrm>
            <a:off x="352869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  <p:pic>
        <p:nvPicPr>
          <p:cNvPr id="17" name="Picture 16" descr="ax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800000" flipH="1">
            <a:off x="6342380" y="1566545"/>
            <a:ext cx="1209040" cy="124650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6005195" y="1347470"/>
            <a:ext cx="250190" cy="474726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6005195" y="2772410"/>
            <a:ext cx="250190" cy="332232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6004560" y="1347470"/>
            <a:ext cx="250190" cy="1424305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Text Box 41"/>
          <p:cNvSpPr txBox="1"/>
          <p:nvPr/>
        </p:nvSpPr>
        <p:spPr>
          <a:xfrm>
            <a:off x="5977890" y="1321435"/>
            <a:ext cx="3098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3: Speed</a:t>
            </a:r>
            <a:endParaRPr lang="en-US" sz="4000" b="1"/>
          </a:p>
        </p:txBody>
      </p:sp>
      <p:sp>
        <p:nvSpPr>
          <p:cNvPr id="21" name="Text Box 20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22" name="Text Box 21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311275" y="1306830"/>
            <a:ext cx="240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Predecessor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8411210" y="13068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Successor</a:t>
            </a:r>
            <a:endParaRPr lang="en-US" sz="2400" b="1"/>
          </a:p>
        </p:txBody>
      </p:sp>
      <p:sp>
        <p:nvSpPr>
          <p:cNvPr id="30" name="Text Box 29"/>
          <p:cNvSpPr txBox="1"/>
          <p:nvPr/>
        </p:nvSpPr>
        <p:spPr>
          <a:xfrm>
            <a:off x="5013325" y="61709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Key</a:t>
            </a:r>
            <a:endParaRPr lang="en-US" sz="2400" b="1"/>
          </a:p>
        </p:txBody>
      </p:sp>
      <p:sp>
        <p:nvSpPr>
          <p:cNvPr id="31" name="Rectangles 30"/>
          <p:cNvSpPr/>
          <p:nvPr/>
        </p:nvSpPr>
        <p:spPr>
          <a:xfrm>
            <a:off x="841121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42200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42200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838136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</p:txBody>
      </p:sp>
      <p:sp>
        <p:nvSpPr>
          <p:cNvPr id="35" name="Rectangles 34"/>
          <p:cNvSpPr/>
          <p:nvPr/>
        </p:nvSpPr>
        <p:spPr>
          <a:xfrm>
            <a:off x="355854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933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6933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7"/>
          <p:cNvSpPr txBox="1"/>
          <p:nvPr/>
        </p:nvSpPr>
        <p:spPr>
          <a:xfrm>
            <a:off x="352869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  <p:pic>
        <p:nvPicPr>
          <p:cNvPr id="17" name="Picture 16" descr="ax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800000" flipH="1">
            <a:off x="6342380" y="1566545"/>
            <a:ext cx="1209040" cy="124650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6005195" y="2772410"/>
            <a:ext cx="250190" cy="332232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311275" y="1306830"/>
            <a:ext cx="240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Predecessor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8411210" y="13068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Successor</a:t>
            </a:r>
            <a:endParaRPr lang="en-US" sz="2400" b="1"/>
          </a:p>
        </p:txBody>
      </p:sp>
      <p:sp>
        <p:nvSpPr>
          <p:cNvPr id="30" name="Text Box 29"/>
          <p:cNvSpPr txBox="1"/>
          <p:nvPr/>
        </p:nvSpPr>
        <p:spPr>
          <a:xfrm>
            <a:off x="5013325" y="61709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Key</a:t>
            </a:r>
            <a:endParaRPr lang="en-US" sz="2400" b="1"/>
          </a:p>
        </p:txBody>
      </p:sp>
      <p:sp>
        <p:nvSpPr>
          <p:cNvPr id="31" name="Rectangles 30"/>
          <p:cNvSpPr/>
          <p:nvPr/>
        </p:nvSpPr>
        <p:spPr>
          <a:xfrm>
            <a:off x="841121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42200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42200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838136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</p:txBody>
      </p:sp>
      <p:sp>
        <p:nvSpPr>
          <p:cNvPr id="35" name="Rectangles 34"/>
          <p:cNvSpPr/>
          <p:nvPr/>
        </p:nvSpPr>
        <p:spPr>
          <a:xfrm>
            <a:off x="355854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933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6933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7"/>
          <p:cNvSpPr txBox="1"/>
          <p:nvPr/>
        </p:nvSpPr>
        <p:spPr>
          <a:xfrm>
            <a:off x="352869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  <p:pic>
        <p:nvPicPr>
          <p:cNvPr id="17" name="Picture 16" descr="ax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800000" flipH="1">
            <a:off x="6342380" y="1566545"/>
            <a:ext cx="1209040" cy="12465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247255" y="3225165"/>
            <a:ext cx="538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bits</a:t>
            </a:r>
            <a:endParaRPr lang="en-US"/>
          </a:p>
        </p:txBody>
      </p:sp>
      <p:pic>
        <p:nvPicPr>
          <p:cNvPr id="8" name="Picture 7" descr="infix_leng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90" y="3104515"/>
            <a:ext cx="951865" cy="62484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6005195" y="2772410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6005195" y="2772410"/>
            <a:ext cx="250190" cy="332232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311275" y="1306830"/>
            <a:ext cx="240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Predecessor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8411210" y="13068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Successor</a:t>
            </a:r>
            <a:endParaRPr lang="en-US" sz="2400" b="1"/>
          </a:p>
        </p:txBody>
      </p:sp>
      <p:sp>
        <p:nvSpPr>
          <p:cNvPr id="30" name="Text Box 29"/>
          <p:cNvSpPr txBox="1"/>
          <p:nvPr/>
        </p:nvSpPr>
        <p:spPr>
          <a:xfrm>
            <a:off x="5013325" y="61709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Key</a:t>
            </a:r>
            <a:endParaRPr lang="en-US" sz="2400" b="1"/>
          </a:p>
        </p:txBody>
      </p:sp>
      <p:sp>
        <p:nvSpPr>
          <p:cNvPr id="31" name="Rectangles 30"/>
          <p:cNvSpPr/>
          <p:nvPr/>
        </p:nvSpPr>
        <p:spPr>
          <a:xfrm>
            <a:off x="841121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42200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42200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838136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</p:txBody>
      </p:sp>
      <p:sp>
        <p:nvSpPr>
          <p:cNvPr id="35" name="Rectangles 34"/>
          <p:cNvSpPr/>
          <p:nvPr/>
        </p:nvSpPr>
        <p:spPr>
          <a:xfrm>
            <a:off x="355854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933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6933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7"/>
          <p:cNvSpPr txBox="1"/>
          <p:nvPr/>
        </p:nvSpPr>
        <p:spPr>
          <a:xfrm>
            <a:off x="352869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  <p:pic>
        <p:nvPicPr>
          <p:cNvPr id="17" name="Picture 16" descr="ax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800000" flipH="1">
            <a:off x="6342380" y="4577080"/>
            <a:ext cx="1209040" cy="12465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247255" y="3225165"/>
            <a:ext cx="538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bits</a:t>
            </a:r>
            <a:endParaRPr lang="en-US"/>
          </a:p>
        </p:txBody>
      </p:sp>
      <p:pic>
        <p:nvPicPr>
          <p:cNvPr id="8" name="Picture 7" descr="infix_leng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90" y="3104515"/>
            <a:ext cx="951865" cy="62484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6005195" y="2772410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6005195" y="2772410"/>
            <a:ext cx="250190" cy="332232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311275" y="1306830"/>
            <a:ext cx="240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Predecessor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8411210" y="13068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Successor</a:t>
            </a:r>
            <a:endParaRPr lang="en-US" sz="2400" b="1"/>
          </a:p>
        </p:txBody>
      </p:sp>
      <p:sp>
        <p:nvSpPr>
          <p:cNvPr id="31" name="Rectangles 30"/>
          <p:cNvSpPr/>
          <p:nvPr/>
        </p:nvSpPr>
        <p:spPr>
          <a:xfrm>
            <a:off x="841121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42200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42200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838136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</p:txBody>
      </p:sp>
      <p:sp>
        <p:nvSpPr>
          <p:cNvPr id="35" name="Rectangles 34"/>
          <p:cNvSpPr/>
          <p:nvPr/>
        </p:nvSpPr>
        <p:spPr>
          <a:xfrm>
            <a:off x="355854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933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6933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7"/>
          <p:cNvSpPr txBox="1"/>
          <p:nvPr/>
        </p:nvSpPr>
        <p:spPr>
          <a:xfrm>
            <a:off x="352869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  <p:pic>
        <p:nvPicPr>
          <p:cNvPr id="17" name="Picture 16" descr="ax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800000" flipH="1">
            <a:off x="6342380" y="4577080"/>
            <a:ext cx="1209040" cy="12465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247255" y="3225165"/>
            <a:ext cx="538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bits</a:t>
            </a:r>
            <a:endParaRPr lang="en-US"/>
          </a:p>
        </p:txBody>
      </p:sp>
      <p:pic>
        <p:nvPicPr>
          <p:cNvPr id="8" name="Picture 7" descr="infix_leng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90" y="3104515"/>
            <a:ext cx="951865" cy="62484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6005195" y="2772410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015865" y="4097655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311275" y="1306830"/>
            <a:ext cx="240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Predecessor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8411210" y="1306830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Successor</a:t>
            </a:r>
            <a:endParaRPr lang="en-US" sz="2400" b="1"/>
          </a:p>
        </p:txBody>
      </p:sp>
      <p:sp>
        <p:nvSpPr>
          <p:cNvPr id="31" name="Rectangles 30"/>
          <p:cNvSpPr/>
          <p:nvPr/>
        </p:nvSpPr>
        <p:spPr>
          <a:xfrm>
            <a:off x="841121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42200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42200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838136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</p:txBody>
      </p:sp>
      <p:sp>
        <p:nvSpPr>
          <p:cNvPr id="35" name="Rectangles 34"/>
          <p:cNvSpPr/>
          <p:nvPr/>
        </p:nvSpPr>
        <p:spPr>
          <a:xfrm>
            <a:off x="3558540" y="1347470"/>
            <a:ext cx="250190" cy="363601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9335" y="303720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69335" y="2771775"/>
            <a:ext cx="248285" cy="0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7"/>
          <p:cNvSpPr txBox="1"/>
          <p:nvPr/>
        </p:nvSpPr>
        <p:spPr>
          <a:xfrm>
            <a:off x="3528695" y="1347470"/>
            <a:ext cx="309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  <a:p>
            <a:r>
              <a:rPr lang="en-US" b="1"/>
              <a:t>0</a:t>
            </a:r>
            <a:endParaRPr lang="en-US" b="1"/>
          </a:p>
          <a:p>
            <a:r>
              <a:rPr lang="en-US" b="1"/>
              <a:t>1</a:t>
            </a:r>
            <a:endParaRPr lang="en-US" b="1"/>
          </a:p>
        </p:txBody>
      </p:sp>
      <p:sp>
        <p:nvSpPr>
          <p:cNvPr id="7" name="Text Box 6"/>
          <p:cNvSpPr txBox="1"/>
          <p:nvPr/>
        </p:nvSpPr>
        <p:spPr>
          <a:xfrm>
            <a:off x="7247255" y="3225165"/>
            <a:ext cx="538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bits</a:t>
            </a:r>
            <a:endParaRPr lang="en-US"/>
          </a:p>
        </p:txBody>
      </p:sp>
      <p:pic>
        <p:nvPicPr>
          <p:cNvPr id="8" name="Picture 7" descr="infix_leng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5390" y="3104515"/>
            <a:ext cx="951865" cy="62484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6005195" y="2772410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015865" y="4097655"/>
            <a:ext cx="223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Infix Properties</a:t>
            </a:r>
            <a:endParaRPr lang="en-US" sz="4000" b="1"/>
          </a:p>
        </p:txBody>
      </p:sp>
      <p:sp>
        <p:nvSpPr>
          <p:cNvPr id="2" name="Rectangles 1"/>
          <p:cNvSpPr/>
          <p:nvPr/>
        </p:nvSpPr>
        <p:spPr>
          <a:xfrm>
            <a:off x="6005195" y="2772410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630545" y="4097655"/>
            <a:ext cx="1004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328295" y="5758815"/>
            <a:ext cx="11535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Observation:</a:t>
            </a:r>
            <a:endParaRPr lang="en-US" sz="2400" b="1"/>
          </a:p>
          <a:p>
            <a:pPr algn="ctr"/>
            <a:r>
              <a:rPr lang="en-US" sz="2400" b="1"/>
              <a:t>In smooth distributions, keys in-between samples are uniformly distributed</a:t>
            </a:r>
            <a:endParaRPr lang="en-US" sz="2400" b="1"/>
          </a:p>
        </p:txBody>
      </p:sp>
      <p:cxnSp>
        <p:nvCxnSpPr>
          <p:cNvPr id="2" name="Straight Arrow Connector 1"/>
          <p:cNvCxnSpPr/>
          <p:nvPr/>
        </p:nvCxnSpPr>
        <p:spPr>
          <a:xfrm flipV="1">
            <a:off x="4698365" y="3581400"/>
            <a:ext cx="0" cy="204851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80255" y="5534025"/>
            <a:ext cx="3227705" cy="317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4698365" y="3880485"/>
            <a:ext cx="2870835" cy="1643380"/>
          </a:xfrm>
          <a:custGeom>
            <a:avLst/>
            <a:gdLst>
              <a:gd name="connisteX0" fmla="*/ 0 w 2927985"/>
              <a:gd name="connsiteY0" fmla="*/ 1167130 h 1167130"/>
              <a:gd name="connisteX1" fmla="*/ 191135 w 2927985"/>
              <a:gd name="connsiteY1" fmla="*/ 1014095 h 1167130"/>
              <a:gd name="connisteX2" fmla="*/ 631190 w 2927985"/>
              <a:gd name="connsiteY2" fmla="*/ 880110 h 1167130"/>
              <a:gd name="connisteX3" fmla="*/ 1033145 w 2927985"/>
              <a:gd name="connsiteY3" fmla="*/ 641350 h 1167130"/>
              <a:gd name="connisteX4" fmla="*/ 1215390 w 2927985"/>
              <a:gd name="connsiteY4" fmla="*/ 602615 h 1167130"/>
              <a:gd name="connisteX5" fmla="*/ 1598295 w 2927985"/>
              <a:gd name="connsiteY5" fmla="*/ 564515 h 1167130"/>
              <a:gd name="connisteX6" fmla="*/ 1990090 w 2927985"/>
              <a:gd name="connsiteY6" fmla="*/ 459105 h 1167130"/>
              <a:gd name="connisteX7" fmla="*/ 2229485 w 2927985"/>
              <a:gd name="connsiteY7" fmla="*/ 334645 h 1167130"/>
              <a:gd name="connisteX8" fmla="*/ 2478405 w 2927985"/>
              <a:gd name="connsiteY8" fmla="*/ 277495 h 1167130"/>
              <a:gd name="connisteX9" fmla="*/ 2727325 w 2927985"/>
              <a:gd name="connsiteY9" fmla="*/ 76200 h 1167130"/>
              <a:gd name="connisteX10" fmla="*/ 2927985 w 2927985"/>
              <a:gd name="connsiteY10" fmla="*/ 0 h 11671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2927985" h="1167130">
                <a:moveTo>
                  <a:pt x="0" y="1167130"/>
                </a:moveTo>
                <a:cubicBezTo>
                  <a:pt x="29210" y="1139190"/>
                  <a:pt x="64770" y="1071245"/>
                  <a:pt x="191135" y="1014095"/>
                </a:cubicBezTo>
                <a:cubicBezTo>
                  <a:pt x="317500" y="956945"/>
                  <a:pt x="462915" y="954405"/>
                  <a:pt x="631190" y="880110"/>
                </a:cubicBezTo>
                <a:cubicBezTo>
                  <a:pt x="799465" y="805815"/>
                  <a:pt x="916305" y="696595"/>
                  <a:pt x="1033145" y="641350"/>
                </a:cubicBezTo>
                <a:cubicBezTo>
                  <a:pt x="1149985" y="586105"/>
                  <a:pt x="1102360" y="617855"/>
                  <a:pt x="1215390" y="602615"/>
                </a:cubicBezTo>
                <a:cubicBezTo>
                  <a:pt x="1328420" y="587375"/>
                  <a:pt x="1443355" y="593090"/>
                  <a:pt x="1598295" y="564515"/>
                </a:cubicBezTo>
                <a:cubicBezTo>
                  <a:pt x="1753235" y="535940"/>
                  <a:pt x="1863725" y="504825"/>
                  <a:pt x="1990090" y="459105"/>
                </a:cubicBezTo>
                <a:cubicBezTo>
                  <a:pt x="2116455" y="413385"/>
                  <a:pt x="2131695" y="370840"/>
                  <a:pt x="2229485" y="334645"/>
                </a:cubicBezTo>
                <a:cubicBezTo>
                  <a:pt x="2327275" y="298450"/>
                  <a:pt x="2378710" y="328930"/>
                  <a:pt x="2478405" y="277495"/>
                </a:cubicBezTo>
                <a:cubicBezTo>
                  <a:pt x="2578100" y="226060"/>
                  <a:pt x="2637155" y="131445"/>
                  <a:pt x="2727325" y="76200"/>
                </a:cubicBezTo>
                <a:cubicBezTo>
                  <a:pt x="2817495" y="20955"/>
                  <a:pt x="2893060" y="11430"/>
                  <a:pt x="2927985" y="0"/>
                </a:cubicBezTo>
              </a:path>
            </a:pathLst>
          </a:cu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Text Box 37"/>
          <p:cNvSpPr txBox="1"/>
          <p:nvPr/>
        </p:nvSpPr>
        <p:spPr>
          <a:xfrm>
            <a:off x="7829550" y="5351145"/>
            <a:ext cx="69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Keys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4371975" y="3277235"/>
            <a:ext cx="652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CDF</a:t>
            </a:r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5970905" y="605155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596255" y="1930400"/>
            <a:ext cx="1004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328295" y="5758815"/>
            <a:ext cx="11535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Observation:</a:t>
            </a:r>
            <a:endParaRPr lang="en-US" sz="2400" b="1"/>
          </a:p>
          <a:p>
            <a:pPr algn="ctr"/>
            <a:r>
              <a:rPr lang="en-US" sz="2400" b="1"/>
              <a:t>In smooth distributions, keys in-between samples are uniformly distributed</a:t>
            </a:r>
            <a:endParaRPr lang="en-US" sz="2400" b="1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98365" y="3581400"/>
            <a:ext cx="0" cy="204851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80255" y="5534025"/>
            <a:ext cx="3227705" cy="317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698365" y="3880485"/>
            <a:ext cx="2870835" cy="1643380"/>
          </a:xfrm>
          <a:custGeom>
            <a:avLst/>
            <a:gdLst>
              <a:gd name="connisteX0" fmla="*/ 0 w 2927985"/>
              <a:gd name="connsiteY0" fmla="*/ 1167130 h 1167130"/>
              <a:gd name="connisteX1" fmla="*/ 191135 w 2927985"/>
              <a:gd name="connsiteY1" fmla="*/ 1014095 h 1167130"/>
              <a:gd name="connisteX2" fmla="*/ 631190 w 2927985"/>
              <a:gd name="connsiteY2" fmla="*/ 880110 h 1167130"/>
              <a:gd name="connisteX3" fmla="*/ 1033145 w 2927985"/>
              <a:gd name="connsiteY3" fmla="*/ 641350 h 1167130"/>
              <a:gd name="connisteX4" fmla="*/ 1215390 w 2927985"/>
              <a:gd name="connsiteY4" fmla="*/ 602615 h 1167130"/>
              <a:gd name="connisteX5" fmla="*/ 1598295 w 2927985"/>
              <a:gd name="connsiteY5" fmla="*/ 564515 h 1167130"/>
              <a:gd name="connisteX6" fmla="*/ 1990090 w 2927985"/>
              <a:gd name="connsiteY6" fmla="*/ 459105 h 1167130"/>
              <a:gd name="connisteX7" fmla="*/ 2229485 w 2927985"/>
              <a:gd name="connsiteY7" fmla="*/ 334645 h 1167130"/>
              <a:gd name="connisteX8" fmla="*/ 2478405 w 2927985"/>
              <a:gd name="connsiteY8" fmla="*/ 277495 h 1167130"/>
              <a:gd name="connisteX9" fmla="*/ 2727325 w 2927985"/>
              <a:gd name="connsiteY9" fmla="*/ 76200 h 1167130"/>
              <a:gd name="connisteX10" fmla="*/ 2927985 w 2927985"/>
              <a:gd name="connsiteY10" fmla="*/ 0 h 11671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2927985" h="1167130">
                <a:moveTo>
                  <a:pt x="0" y="1167130"/>
                </a:moveTo>
                <a:cubicBezTo>
                  <a:pt x="29210" y="1139190"/>
                  <a:pt x="64770" y="1071245"/>
                  <a:pt x="191135" y="1014095"/>
                </a:cubicBezTo>
                <a:cubicBezTo>
                  <a:pt x="317500" y="956945"/>
                  <a:pt x="462915" y="954405"/>
                  <a:pt x="631190" y="880110"/>
                </a:cubicBezTo>
                <a:cubicBezTo>
                  <a:pt x="799465" y="805815"/>
                  <a:pt x="916305" y="696595"/>
                  <a:pt x="1033145" y="641350"/>
                </a:cubicBezTo>
                <a:cubicBezTo>
                  <a:pt x="1149985" y="586105"/>
                  <a:pt x="1102360" y="617855"/>
                  <a:pt x="1215390" y="602615"/>
                </a:cubicBezTo>
                <a:cubicBezTo>
                  <a:pt x="1328420" y="587375"/>
                  <a:pt x="1443355" y="593090"/>
                  <a:pt x="1598295" y="564515"/>
                </a:cubicBezTo>
                <a:cubicBezTo>
                  <a:pt x="1753235" y="535940"/>
                  <a:pt x="1863725" y="504825"/>
                  <a:pt x="1990090" y="459105"/>
                </a:cubicBezTo>
                <a:cubicBezTo>
                  <a:pt x="2116455" y="413385"/>
                  <a:pt x="2131695" y="370840"/>
                  <a:pt x="2229485" y="334645"/>
                </a:cubicBezTo>
                <a:cubicBezTo>
                  <a:pt x="2327275" y="298450"/>
                  <a:pt x="2378710" y="328930"/>
                  <a:pt x="2478405" y="277495"/>
                </a:cubicBezTo>
                <a:cubicBezTo>
                  <a:pt x="2578100" y="226060"/>
                  <a:pt x="2637155" y="131445"/>
                  <a:pt x="2727325" y="76200"/>
                </a:cubicBezTo>
                <a:cubicBezTo>
                  <a:pt x="2817495" y="20955"/>
                  <a:pt x="2893060" y="11430"/>
                  <a:pt x="2927985" y="0"/>
                </a:cubicBezTo>
              </a:path>
            </a:pathLst>
          </a:cu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7829550" y="5351145"/>
            <a:ext cx="69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Keys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4371975" y="3277235"/>
            <a:ext cx="652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CDF</a:t>
            </a: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057775" y="5246370"/>
            <a:ext cx="0" cy="297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21630" y="5036185"/>
            <a:ext cx="0" cy="507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86755" y="4730115"/>
            <a:ext cx="1905" cy="81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38875" y="4700905"/>
            <a:ext cx="9525" cy="842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98615" y="4519295"/>
            <a:ext cx="6350" cy="1014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4070" y="4251960"/>
            <a:ext cx="12700" cy="128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10"/>
          </p:cNvCxnSpPr>
          <p:nvPr/>
        </p:nvCxnSpPr>
        <p:spPr>
          <a:xfrm>
            <a:off x="7569200" y="3880485"/>
            <a:ext cx="9525" cy="1643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5970905" y="605155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596255" y="1930400"/>
            <a:ext cx="1004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328295" y="5758815"/>
            <a:ext cx="11535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Observation:</a:t>
            </a:r>
            <a:endParaRPr lang="en-US" sz="2400" b="1"/>
          </a:p>
          <a:p>
            <a:pPr algn="ctr"/>
            <a:r>
              <a:rPr lang="en-US" sz="2400" b="1"/>
              <a:t>In smooth distributions, keys in-between samples are uniformly distributed</a:t>
            </a:r>
            <a:endParaRPr lang="en-US" sz="2400" b="1"/>
          </a:p>
        </p:txBody>
      </p:sp>
      <p:cxnSp>
        <p:nvCxnSpPr>
          <p:cNvPr id="2" name="Straight Arrow Connector 1"/>
          <p:cNvCxnSpPr/>
          <p:nvPr/>
        </p:nvCxnSpPr>
        <p:spPr>
          <a:xfrm flipV="1">
            <a:off x="4698365" y="3581400"/>
            <a:ext cx="0" cy="204851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80255" y="5534025"/>
            <a:ext cx="3227705" cy="317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698365" y="3880485"/>
            <a:ext cx="2870835" cy="1643380"/>
          </a:xfrm>
          <a:custGeom>
            <a:avLst/>
            <a:gdLst>
              <a:gd name="connisteX0" fmla="*/ 0 w 2927985"/>
              <a:gd name="connsiteY0" fmla="*/ 1167130 h 1167130"/>
              <a:gd name="connisteX1" fmla="*/ 191135 w 2927985"/>
              <a:gd name="connsiteY1" fmla="*/ 1014095 h 1167130"/>
              <a:gd name="connisteX2" fmla="*/ 631190 w 2927985"/>
              <a:gd name="connsiteY2" fmla="*/ 880110 h 1167130"/>
              <a:gd name="connisteX3" fmla="*/ 1033145 w 2927985"/>
              <a:gd name="connsiteY3" fmla="*/ 641350 h 1167130"/>
              <a:gd name="connisteX4" fmla="*/ 1215390 w 2927985"/>
              <a:gd name="connsiteY4" fmla="*/ 602615 h 1167130"/>
              <a:gd name="connisteX5" fmla="*/ 1598295 w 2927985"/>
              <a:gd name="connsiteY5" fmla="*/ 564515 h 1167130"/>
              <a:gd name="connisteX6" fmla="*/ 1990090 w 2927985"/>
              <a:gd name="connsiteY6" fmla="*/ 459105 h 1167130"/>
              <a:gd name="connisteX7" fmla="*/ 2229485 w 2927985"/>
              <a:gd name="connsiteY7" fmla="*/ 334645 h 1167130"/>
              <a:gd name="connisteX8" fmla="*/ 2478405 w 2927985"/>
              <a:gd name="connsiteY8" fmla="*/ 277495 h 1167130"/>
              <a:gd name="connisteX9" fmla="*/ 2727325 w 2927985"/>
              <a:gd name="connsiteY9" fmla="*/ 76200 h 1167130"/>
              <a:gd name="connisteX10" fmla="*/ 2927985 w 2927985"/>
              <a:gd name="connsiteY10" fmla="*/ 0 h 11671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2927985" h="1167130">
                <a:moveTo>
                  <a:pt x="0" y="1167130"/>
                </a:moveTo>
                <a:cubicBezTo>
                  <a:pt x="29210" y="1139190"/>
                  <a:pt x="64770" y="1071245"/>
                  <a:pt x="191135" y="1014095"/>
                </a:cubicBezTo>
                <a:cubicBezTo>
                  <a:pt x="317500" y="956945"/>
                  <a:pt x="462915" y="954405"/>
                  <a:pt x="631190" y="880110"/>
                </a:cubicBezTo>
                <a:cubicBezTo>
                  <a:pt x="799465" y="805815"/>
                  <a:pt x="916305" y="696595"/>
                  <a:pt x="1033145" y="641350"/>
                </a:cubicBezTo>
                <a:cubicBezTo>
                  <a:pt x="1149985" y="586105"/>
                  <a:pt x="1102360" y="617855"/>
                  <a:pt x="1215390" y="602615"/>
                </a:cubicBezTo>
                <a:cubicBezTo>
                  <a:pt x="1328420" y="587375"/>
                  <a:pt x="1443355" y="593090"/>
                  <a:pt x="1598295" y="564515"/>
                </a:cubicBezTo>
                <a:cubicBezTo>
                  <a:pt x="1753235" y="535940"/>
                  <a:pt x="1863725" y="504825"/>
                  <a:pt x="1990090" y="459105"/>
                </a:cubicBezTo>
                <a:cubicBezTo>
                  <a:pt x="2116455" y="413385"/>
                  <a:pt x="2131695" y="370840"/>
                  <a:pt x="2229485" y="334645"/>
                </a:cubicBezTo>
                <a:cubicBezTo>
                  <a:pt x="2327275" y="298450"/>
                  <a:pt x="2378710" y="328930"/>
                  <a:pt x="2478405" y="277495"/>
                </a:cubicBezTo>
                <a:cubicBezTo>
                  <a:pt x="2578100" y="226060"/>
                  <a:pt x="2637155" y="131445"/>
                  <a:pt x="2727325" y="76200"/>
                </a:cubicBezTo>
                <a:cubicBezTo>
                  <a:pt x="2817495" y="20955"/>
                  <a:pt x="2893060" y="11430"/>
                  <a:pt x="2927985" y="0"/>
                </a:cubicBezTo>
              </a:path>
            </a:pathLst>
          </a:cu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7829550" y="5351145"/>
            <a:ext cx="69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Keys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4371975" y="3277235"/>
            <a:ext cx="652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CDF</a:t>
            </a:r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5970905" y="605155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5596255" y="1930400"/>
            <a:ext cx="1004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  <p:cxnSp>
        <p:nvCxnSpPr>
          <p:cNvPr id="20" name="Straight Connector 19"/>
          <p:cNvCxnSpPr/>
          <p:nvPr/>
        </p:nvCxnSpPr>
        <p:spPr>
          <a:xfrm>
            <a:off x="5057775" y="5246370"/>
            <a:ext cx="0" cy="297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21630" y="5036185"/>
            <a:ext cx="0" cy="507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86755" y="4730115"/>
            <a:ext cx="1905" cy="81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38875" y="4700905"/>
            <a:ext cx="9525" cy="842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98615" y="4519295"/>
            <a:ext cx="6350" cy="1014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4070" y="4251960"/>
            <a:ext cx="12700" cy="128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69200" y="3880485"/>
            <a:ext cx="9525" cy="1643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4692650" y="3891915"/>
            <a:ext cx="2866390" cy="1636395"/>
          </a:xfrm>
          <a:custGeom>
            <a:avLst/>
            <a:gdLst>
              <a:gd name="connisteX0" fmla="*/ 0 w 2866390"/>
              <a:gd name="connsiteY0" fmla="*/ 1636395 h 1636395"/>
              <a:gd name="connisteX1" fmla="*/ 368300 w 2866390"/>
              <a:gd name="connsiteY1" fmla="*/ 1337945 h 1636395"/>
              <a:gd name="connisteX2" fmla="*/ 731520 w 2866390"/>
              <a:gd name="connsiteY2" fmla="*/ 1151255 h 1636395"/>
              <a:gd name="connisteX3" fmla="*/ 1090295 w 2866390"/>
              <a:gd name="connsiteY3" fmla="*/ 843915 h 1636395"/>
              <a:gd name="connisteX4" fmla="*/ 1537970 w 2866390"/>
              <a:gd name="connsiteY4" fmla="*/ 792480 h 1636395"/>
              <a:gd name="connisteX5" fmla="*/ 1998980 w 2866390"/>
              <a:gd name="connsiteY5" fmla="*/ 615315 h 1636395"/>
              <a:gd name="connisteX6" fmla="*/ 2470150 w 2866390"/>
              <a:gd name="connsiteY6" fmla="*/ 354330 h 1636395"/>
              <a:gd name="connisteX7" fmla="*/ 2866390 w 2866390"/>
              <a:gd name="connsiteY7" fmla="*/ 0 h 16363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2866390" h="1636395">
                <a:moveTo>
                  <a:pt x="0" y="1636395"/>
                </a:moveTo>
                <a:lnTo>
                  <a:pt x="368300" y="1337945"/>
                </a:lnTo>
                <a:lnTo>
                  <a:pt x="731520" y="1151255"/>
                </a:lnTo>
                <a:lnTo>
                  <a:pt x="1090295" y="843915"/>
                </a:lnTo>
                <a:lnTo>
                  <a:pt x="1537970" y="792480"/>
                </a:lnTo>
                <a:lnTo>
                  <a:pt x="1998980" y="615315"/>
                </a:lnTo>
                <a:lnTo>
                  <a:pt x="2470150" y="354330"/>
                </a:lnTo>
                <a:lnTo>
                  <a:pt x="2866390" y="0"/>
                </a:lnTo>
              </a:path>
            </a:pathLst>
          </a:cu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Group 3"/>
          <p:cNvGrpSpPr/>
          <p:nvPr/>
        </p:nvGrpSpPr>
        <p:grpSpPr>
          <a:xfrm>
            <a:off x="2667000" y="3489960"/>
            <a:ext cx="3756660" cy="1515745"/>
            <a:chOff x="9721" y="5496"/>
            <a:chExt cx="5916" cy="2387"/>
          </a:xfrm>
        </p:grpSpPr>
        <p:sp>
          <p:nvSpPr>
            <p:cNvPr id="22" name="Text Box 21"/>
            <p:cNvSpPr txBox="1"/>
            <p:nvPr/>
          </p:nvSpPr>
          <p:spPr>
            <a:xfrm>
              <a:off x="9721" y="7159"/>
              <a:ext cx="59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Uniformly Distributed</a:t>
              </a:r>
              <a:endParaRPr lang="en-US" sz="2400" b="1"/>
            </a:p>
          </p:txBody>
        </p:sp>
        <p:pic>
          <p:nvPicPr>
            <p:cNvPr id="3" name="Picture 2" descr="uniform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862" y="5496"/>
              <a:ext cx="1633" cy="1633"/>
            </a:xfrm>
            <a:prstGeom prst="rect">
              <a:avLst/>
            </a:prstGeom>
          </p:spPr>
        </p:pic>
      </p:grpSp>
      <p:sp>
        <p:nvSpPr>
          <p:cNvPr id="2" name="Rectangles 1"/>
          <p:cNvSpPr/>
          <p:nvPr/>
        </p:nvSpPr>
        <p:spPr>
          <a:xfrm>
            <a:off x="5970905" y="605155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596255" y="1930400"/>
            <a:ext cx="1004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3: Speed</a:t>
            </a:r>
            <a:endParaRPr lang="en-US" sz="4000" b="1"/>
          </a:p>
        </p:txBody>
      </p:sp>
      <p:sp>
        <p:nvSpPr>
          <p:cNvPr id="21" name="Text Box 20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22" name="Text Box 21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  <p:sp>
        <p:nvSpPr>
          <p:cNvPr id="23" name="Text Box 22"/>
          <p:cNvSpPr txBox="1"/>
          <p:nvPr/>
        </p:nvSpPr>
        <p:spPr>
          <a:xfrm>
            <a:off x="1450975" y="2811780"/>
            <a:ext cx="2827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Traverse trie</a:t>
            </a:r>
            <a:endParaRPr 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oup 4"/>
          <p:cNvGrpSpPr/>
          <p:nvPr/>
        </p:nvGrpSpPr>
        <p:grpSpPr>
          <a:xfrm>
            <a:off x="6517005" y="3447415"/>
            <a:ext cx="3041650" cy="1529715"/>
            <a:chOff x="4598" y="5429"/>
            <a:chExt cx="4790" cy="2409"/>
          </a:xfrm>
        </p:grpSpPr>
        <p:sp>
          <p:nvSpPr>
            <p:cNvPr id="6" name="Text Box 5"/>
            <p:cNvSpPr txBox="1"/>
            <p:nvPr/>
          </p:nvSpPr>
          <p:spPr>
            <a:xfrm>
              <a:off x="4598" y="7114"/>
              <a:ext cx="479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Order-Preserving</a:t>
              </a:r>
              <a:endParaRPr lang="en-US" sz="2400" b="1"/>
            </a:p>
          </p:txBody>
        </p:sp>
        <p:pic>
          <p:nvPicPr>
            <p:cNvPr id="2" name="Picture 1" descr="order_preserving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24" y="5429"/>
              <a:ext cx="1737" cy="173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667000" y="3489960"/>
            <a:ext cx="3756660" cy="1515745"/>
            <a:chOff x="9721" y="5496"/>
            <a:chExt cx="5916" cy="2387"/>
          </a:xfrm>
        </p:grpSpPr>
        <p:sp>
          <p:nvSpPr>
            <p:cNvPr id="22" name="Text Box 21"/>
            <p:cNvSpPr txBox="1"/>
            <p:nvPr/>
          </p:nvSpPr>
          <p:spPr>
            <a:xfrm>
              <a:off x="9721" y="7159"/>
              <a:ext cx="59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Uniformly Distributed</a:t>
              </a:r>
              <a:endParaRPr lang="en-US" sz="2400" b="1"/>
            </a:p>
          </p:txBody>
        </p:sp>
        <p:pic>
          <p:nvPicPr>
            <p:cNvPr id="3" name="Picture 2" descr="uniform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862" y="5496"/>
              <a:ext cx="1633" cy="1633"/>
            </a:xfrm>
            <a:prstGeom prst="rect">
              <a:avLst/>
            </a:prstGeom>
          </p:spPr>
        </p:pic>
      </p:grpSp>
      <p:sp>
        <p:nvSpPr>
          <p:cNvPr id="7" name="Rectangles 6"/>
          <p:cNvSpPr/>
          <p:nvPr/>
        </p:nvSpPr>
        <p:spPr>
          <a:xfrm>
            <a:off x="5970905" y="605155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596255" y="1930400"/>
            <a:ext cx="1004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Text Box 25"/>
          <p:cNvSpPr txBox="1"/>
          <p:nvPr/>
        </p:nvSpPr>
        <p:spPr>
          <a:xfrm>
            <a:off x="5544820" y="342328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  <p:sp>
        <p:nvSpPr>
          <p:cNvPr id="27" name="Rectangles 26"/>
          <p:cNvSpPr/>
          <p:nvPr/>
        </p:nvSpPr>
        <p:spPr>
          <a:xfrm>
            <a:off x="5970905" y="2056130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3498850" y="4115435"/>
            <a:ext cx="5194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Like an order-preserving hash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Text Box 25"/>
          <p:cNvSpPr txBox="1"/>
          <p:nvPr/>
        </p:nvSpPr>
        <p:spPr>
          <a:xfrm>
            <a:off x="5544820" y="342328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  <p:sp>
        <p:nvSpPr>
          <p:cNvPr id="27" name="Rectangles 26"/>
          <p:cNvSpPr/>
          <p:nvPr/>
        </p:nvSpPr>
        <p:spPr>
          <a:xfrm>
            <a:off x="5970905" y="2056130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576195" y="4730750"/>
            <a:ext cx="7039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 total of     possible hash values</a:t>
            </a:r>
            <a:endParaRPr lang="en-US" sz="2400" b="1"/>
          </a:p>
        </p:txBody>
      </p:sp>
      <p:pic>
        <p:nvPicPr>
          <p:cNvPr id="6" name="Picture 5" descr="infix_cou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4295" y="4712335"/>
            <a:ext cx="170180" cy="49657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498850" y="4115435"/>
            <a:ext cx="5194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Like an order-preserving hash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Text Box 25"/>
          <p:cNvSpPr txBox="1"/>
          <p:nvPr/>
        </p:nvSpPr>
        <p:spPr>
          <a:xfrm>
            <a:off x="5544820" y="342328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  <p:sp>
        <p:nvSpPr>
          <p:cNvPr id="27" name="Rectangles 26"/>
          <p:cNvSpPr/>
          <p:nvPr/>
        </p:nvSpPr>
        <p:spPr>
          <a:xfrm>
            <a:off x="5970905" y="2056130"/>
            <a:ext cx="250190" cy="1289050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848100" y="5616575"/>
            <a:ext cx="4782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Small technical tweaks needed (details in the paper)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576195" y="4730750"/>
            <a:ext cx="7039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 total of     possible hash values</a:t>
            </a:r>
            <a:endParaRPr lang="en-US" sz="2400" b="1"/>
          </a:p>
        </p:txBody>
      </p:sp>
      <p:pic>
        <p:nvPicPr>
          <p:cNvPr id="6" name="Picture 5" descr="infix_cou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4295" y="4712335"/>
            <a:ext cx="170180" cy="49657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498850" y="4115435"/>
            <a:ext cx="5194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Like an order-preserving hash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Store</a:t>
            </a:r>
            <a:endParaRPr lang="en-US" sz="40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Store</a:t>
            </a:r>
            <a:endParaRPr lang="en-US" sz="4000" b="1"/>
          </a:p>
        </p:txBody>
      </p:sp>
      <p:grpSp>
        <p:nvGrpSpPr>
          <p:cNvPr id="14" name="Group 13"/>
          <p:cNvGrpSpPr/>
          <p:nvPr/>
        </p:nvGrpSpPr>
        <p:grpSpPr>
          <a:xfrm>
            <a:off x="3498850" y="2809875"/>
            <a:ext cx="5194300" cy="2155190"/>
            <a:chOff x="5510" y="3669"/>
            <a:chExt cx="8180" cy="3394"/>
          </a:xfrm>
        </p:grpSpPr>
        <p:pic>
          <p:nvPicPr>
            <p:cNvPr id="12" name="Picture 11" descr="tabl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625" y="3669"/>
              <a:ext cx="1950" cy="1950"/>
            </a:xfrm>
            <a:prstGeom prst="rect">
              <a:avLst/>
            </a:prstGeom>
          </p:spPr>
        </p:pic>
        <p:sp>
          <p:nvSpPr>
            <p:cNvPr id="13" name="Text Box 12"/>
            <p:cNvSpPr txBox="1"/>
            <p:nvPr/>
          </p:nvSpPr>
          <p:spPr>
            <a:xfrm>
              <a:off x="5510" y="5757"/>
              <a:ext cx="818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Similar to a Rank and Select Quotient filter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Quotienting</a:t>
            </a:r>
            <a:endParaRPr lang="en-US" sz="4000" b="1"/>
          </a:p>
        </p:txBody>
      </p:sp>
      <p:sp>
        <p:nvSpPr>
          <p:cNvPr id="26" name="Text Box 25"/>
          <p:cNvSpPr txBox="1"/>
          <p:nvPr/>
        </p:nvSpPr>
        <p:spPr>
          <a:xfrm>
            <a:off x="5544820" y="436626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  <p:sp>
        <p:nvSpPr>
          <p:cNvPr id="27" name="Rectangles 26"/>
          <p:cNvSpPr/>
          <p:nvPr/>
        </p:nvSpPr>
        <p:spPr>
          <a:xfrm>
            <a:off x="5970905" y="2570480"/>
            <a:ext cx="250190" cy="1717675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Quotienting</a:t>
            </a:r>
            <a:endParaRPr lang="en-US" sz="4000" b="1"/>
          </a:p>
        </p:txBody>
      </p:sp>
      <p:sp>
        <p:nvSpPr>
          <p:cNvPr id="26" name="Text Box 25"/>
          <p:cNvSpPr txBox="1"/>
          <p:nvPr/>
        </p:nvSpPr>
        <p:spPr>
          <a:xfrm>
            <a:off x="5544820" y="436626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  <p:sp>
        <p:nvSpPr>
          <p:cNvPr id="27" name="Rectangles 26"/>
          <p:cNvSpPr/>
          <p:nvPr/>
        </p:nvSpPr>
        <p:spPr>
          <a:xfrm>
            <a:off x="5970905" y="2570480"/>
            <a:ext cx="250190" cy="1717675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3703955" y="2549525"/>
            <a:ext cx="0" cy="177990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/>
          <p:nvPr/>
        </p:nvSpPr>
        <p:spPr>
          <a:xfrm>
            <a:off x="2426970" y="2079625"/>
            <a:ext cx="25527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More Significant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2444115" y="4288155"/>
            <a:ext cx="251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Less Significant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Quotienting</a:t>
            </a:r>
            <a:endParaRPr lang="en-US" sz="4000" b="1"/>
          </a:p>
        </p:txBody>
      </p:sp>
      <p:sp>
        <p:nvSpPr>
          <p:cNvPr id="26" name="Text Box 25"/>
          <p:cNvSpPr txBox="1"/>
          <p:nvPr/>
        </p:nvSpPr>
        <p:spPr>
          <a:xfrm>
            <a:off x="5544820" y="436626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  <p:sp>
        <p:nvSpPr>
          <p:cNvPr id="27" name="Rectangles 26"/>
          <p:cNvSpPr/>
          <p:nvPr/>
        </p:nvSpPr>
        <p:spPr>
          <a:xfrm>
            <a:off x="5970905" y="2570480"/>
            <a:ext cx="250190" cy="1717675"/>
          </a:xfrm>
          <a:prstGeom prst="rect">
            <a:avLst/>
          </a:prstGeom>
          <a:pattFill prst="wdUpDiag">
            <a:fgClr>
              <a:srgbClr val="202020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Quotienting</a:t>
            </a:r>
            <a:endParaRPr lang="en-US" sz="4000" b="1"/>
          </a:p>
        </p:txBody>
      </p:sp>
      <p:sp>
        <p:nvSpPr>
          <p:cNvPr id="8" name="Text Box 7"/>
          <p:cNvSpPr txBox="1"/>
          <p:nvPr/>
        </p:nvSpPr>
        <p:spPr>
          <a:xfrm>
            <a:off x="5544820" y="436626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  <p:sp>
        <p:nvSpPr>
          <p:cNvPr id="10" name="Rectangles 9"/>
          <p:cNvSpPr/>
          <p:nvPr/>
        </p:nvSpPr>
        <p:spPr>
          <a:xfrm>
            <a:off x="5970905" y="2570480"/>
            <a:ext cx="250190" cy="1717675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pattFill prst="wdUpDiag">
                  <a:fgClr>
                    <a:srgbClr val="202020"/>
                  </a:fgClr>
                  <a:bgClr>
                    <a:srgbClr val="FFFFFF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1" name="Picture 10" descr="infix_quotient_leng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6305" y="2745740"/>
            <a:ext cx="838200" cy="308610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 rot="10800000">
            <a:off x="5764530" y="2589530"/>
            <a:ext cx="132715" cy="709930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6397625" y="2663825"/>
            <a:ext cx="1562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 b="1"/>
              <a:t>Quotient</a:t>
            </a:r>
            <a:endParaRPr lang="en-US" sz="2400" b="1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77255" y="3326130"/>
            <a:ext cx="25463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3: Speed</a:t>
            </a:r>
            <a:endParaRPr lang="en-US" sz="4000" b="1"/>
          </a:p>
        </p:txBody>
      </p:sp>
      <p:sp>
        <p:nvSpPr>
          <p:cNvPr id="21" name="Text Box 20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22" name="Text Box 21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  <p:sp>
        <p:nvSpPr>
          <p:cNvPr id="23" name="Text Box 22"/>
          <p:cNvSpPr txBox="1"/>
          <p:nvPr/>
        </p:nvSpPr>
        <p:spPr>
          <a:xfrm>
            <a:off x="1450975" y="2811780"/>
            <a:ext cx="2827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Traverse trie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1450975" y="3516630"/>
            <a:ext cx="2827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One cache miss per level</a:t>
            </a:r>
            <a:endParaRPr 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Quotienting</a:t>
            </a:r>
            <a:endParaRPr lang="en-US" sz="4000" b="1"/>
          </a:p>
        </p:txBody>
      </p:sp>
      <p:sp>
        <p:nvSpPr>
          <p:cNvPr id="8" name="Text Box 7"/>
          <p:cNvSpPr txBox="1"/>
          <p:nvPr/>
        </p:nvSpPr>
        <p:spPr>
          <a:xfrm>
            <a:off x="5544820" y="436626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  <p:sp>
        <p:nvSpPr>
          <p:cNvPr id="10" name="Rectangles 9"/>
          <p:cNvSpPr/>
          <p:nvPr/>
        </p:nvSpPr>
        <p:spPr>
          <a:xfrm>
            <a:off x="5970905" y="2570480"/>
            <a:ext cx="250190" cy="1717675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pattFill prst="wdUpDiag">
                  <a:fgClr>
                    <a:srgbClr val="202020"/>
                  </a:fgClr>
                  <a:bgClr>
                    <a:srgbClr val="FFFFFF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1" name="Picture 10" descr="infix_quotient_leng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6305" y="2745740"/>
            <a:ext cx="838200" cy="308610"/>
          </a:xfrm>
          <a:prstGeom prst="rect">
            <a:avLst/>
          </a:prstGeom>
        </p:spPr>
      </p:pic>
      <p:pic>
        <p:nvPicPr>
          <p:cNvPr id="12" name="Picture 11" descr="infix_remainder_l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685" y="3385820"/>
            <a:ext cx="836295" cy="707390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 rot="10800000">
            <a:off x="5764530" y="3346450"/>
            <a:ext cx="132715" cy="931545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0800000">
            <a:off x="5764530" y="2589530"/>
            <a:ext cx="132715" cy="709930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6397625" y="2663825"/>
            <a:ext cx="1562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 b="1"/>
              <a:t>Quotient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6397625" y="3542665"/>
            <a:ext cx="4076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 b="1"/>
              <a:t>Remainder</a:t>
            </a:r>
            <a:endParaRPr lang="en-US" sz="2400" b="1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77255" y="3326130"/>
            <a:ext cx="25463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Quotienting</a:t>
            </a:r>
            <a:endParaRPr lang="en-US" sz="4000" b="1"/>
          </a:p>
        </p:txBody>
      </p:sp>
      <p:sp>
        <p:nvSpPr>
          <p:cNvPr id="26" name="Text Box 25"/>
          <p:cNvSpPr txBox="1"/>
          <p:nvPr/>
        </p:nvSpPr>
        <p:spPr>
          <a:xfrm>
            <a:off x="5544820" y="436626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</a:t>
            </a:r>
            <a:endParaRPr lang="en-US" sz="2400" b="1"/>
          </a:p>
        </p:txBody>
      </p:sp>
      <p:sp>
        <p:nvSpPr>
          <p:cNvPr id="27" name="Rectangles 26"/>
          <p:cNvSpPr/>
          <p:nvPr/>
        </p:nvSpPr>
        <p:spPr>
          <a:xfrm>
            <a:off x="5970905" y="2570480"/>
            <a:ext cx="250190" cy="1717675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pattFill prst="wdUpDiag">
                  <a:fgClr>
                    <a:srgbClr val="202020"/>
                  </a:fgClr>
                  <a:bgClr>
                    <a:srgbClr val="FFFFFF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infix_quotient_leng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6305" y="2745740"/>
            <a:ext cx="838200" cy="308610"/>
          </a:xfrm>
          <a:prstGeom prst="rect">
            <a:avLst/>
          </a:prstGeom>
        </p:spPr>
      </p:pic>
      <p:pic>
        <p:nvPicPr>
          <p:cNvPr id="4" name="Picture 3" descr="infix_remainder_l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685" y="3385820"/>
            <a:ext cx="836295" cy="707390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0800000">
            <a:off x="5764530" y="3346450"/>
            <a:ext cx="132715" cy="931545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5764530" y="2589530"/>
            <a:ext cx="132715" cy="709930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6397625" y="2663825"/>
            <a:ext cx="1562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 b="1"/>
              <a:t>Quotient</a:t>
            </a:r>
            <a:endParaRPr lang="en-US" sz="2400" b="1"/>
          </a:p>
        </p:txBody>
      </p:sp>
      <p:sp>
        <p:nvSpPr>
          <p:cNvPr id="7" name="Text Box 6"/>
          <p:cNvSpPr txBox="1"/>
          <p:nvPr/>
        </p:nvSpPr>
        <p:spPr>
          <a:xfrm>
            <a:off x="6397625" y="3542665"/>
            <a:ext cx="4076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 b="1"/>
              <a:t>Remainder (Fingerprint)</a:t>
            </a:r>
            <a:endParaRPr lang="en-US" sz="2400" b="1"/>
          </a:p>
        </p:txBody>
      </p:sp>
      <p:cxnSp>
        <p:nvCxnSpPr>
          <p:cNvPr id="8" name="Straight Connector 7"/>
          <p:cNvCxnSpPr/>
          <p:nvPr/>
        </p:nvCxnSpPr>
        <p:spPr>
          <a:xfrm>
            <a:off x="5977255" y="3326130"/>
            <a:ext cx="25463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Store</a:t>
            </a:r>
            <a:endParaRPr lang="en-US" sz="4000" b="1"/>
          </a:p>
        </p:txBody>
      </p:sp>
      <p:sp>
        <p:nvSpPr>
          <p:cNvPr id="26" name="Text Box 25"/>
          <p:cNvSpPr txBox="1"/>
          <p:nvPr/>
        </p:nvSpPr>
        <p:spPr>
          <a:xfrm>
            <a:off x="5544820" y="436626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Infix 1</a:t>
            </a:r>
            <a:endParaRPr lang="en-US" sz="2400" b="1"/>
          </a:p>
        </p:txBody>
      </p:sp>
      <p:grpSp>
        <p:nvGrpSpPr>
          <p:cNvPr id="10" name="Group 9"/>
          <p:cNvGrpSpPr/>
          <p:nvPr/>
        </p:nvGrpSpPr>
        <p:grpSpPr>
          <a:xfrm>
            <a:off x="5970905" y="2570480"/>
            <a:ext cx="260350" cy="1718310"/>
            <a:chOff x="9403" y="4048"/>
            <a:chExt cx="410" cy="2706"/>
          </a:xfrm>
        </p:grpSpPr>
        <p:sp>
          <p:nvSpPr>
            <p:cNvPr id="27" name="Rectangles 26"/>
            <p:cNvSpPr/>
            <p:nvPr/>
          </p:nvSpPr>
          <p:spPr>
            <a:xfrm>
              <a:off x="9403" y="4048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" name="Straight Connector 1"/>
            <p:cNvCxnSpPr/>
            <p:nvPr/>
          </p:nvCxnSpPr>
          <p:spPr>
            <a:xfrm>
              <a:off x="9413" y="5238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7"/>
          <p:cNvSpPr txBox="1"/>
          <p:nvPr/>
        </p:nvSpPr>
        <p:spPr>
          <a:xfrm>
            <a:off x="5956935" y="255016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Store</a:t>
            </a:r>
            <a:endParaRPr lang="en-US" sz="4000" b="1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314960" y="27006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 1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741045" y="904875"/>
            <a:ext cx="260350" cy="1718310"/>
            <a:chOff x="1167" y="1425"/>
            <a:chExt cx="410" cy="2706"/>
          </a:xfrm>
        </p:grpSpPr>
        <p:sp>
          <p:nvSpPr>
            <p:cNvPr id="69" name="Rectangles 6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0"/>
          <p:cNvSpPr txBox="1"/>
          <p:nvPr/>
        </p:nvSpPr>
        <p:spPr>
          <a:xfrm>
            <a:off x="727075" y="8845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/>
              <a:t>0</a:t>
            </a:r>
            <a:endParaRPr lang="en-US" sz="1600"/>
          </a:p>
        </p:txBody>
      </p:sp>
      <p:sp>
        <p:nvSpPr>
          <p:cNvPr id="2" name="Text Box 1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Occupieds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Store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 Box 67"/>
          <p:cNvSpPr txBox="1"/>
          <p:nvPr/>
        </p:nvSpPr>
        <p:spPr>
          <a:xfrm>
            <a:off x="314960" y="27006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Infix 1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741045" y="904875"/>
            <a:ext cx="260350" cy="1718310"/>
            <a:chOff x="1167" y="1425"/>
            <a:chExt cx="410" cy="2706"/>
          </a:xfrm>
        </p:grpSpPr>
        <p:sp>
          <p:nvSpPr>
            <p:cNvPr id="69" name="Rectangles 6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0"/>
          <p:cNvSpPr txBox="1"/>
          <p:nvPr/>
        </p:nvSpPr>
        <p:spPr>
          <a:xfrm>
            <a:off x="727075" y="8845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/>
              <a:t>0</a:t>
            </a:r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24" name="Text Box 23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29" name="Text Box 2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31" name="Text Box 30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cxnSp>
        <p:nvCxnSpPr>
          <p:cNvPr id="38" name="Elbow Connector 37"/>
          <p:cNvCxnSpPr/>
          <p:nvPr/>
        </p:nvCxnSpPr>
        <p:spPr>
          <a:xfrm>
            <a:off x="1010920" y="1292225"/>
            <a:ext cx="1739900" cy="1656080"/>
          </a:xfrm>
          <a:prstGeom prst="bentConnector2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8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Occupieds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Store</a:t>
            </a:r>
            <a:endParaRPr lang="en-US" sz="4000" b="1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8" name="Text Box 67"/>
          <p:cNvSpPr txBox="1"/>
          <p:nvPr/>
        </p:nvSpPr>
        <p:spPr>
          <a:xfrm>
            <a:off x="314960" y="27006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Infix 1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741045" y="904875"/>
            <a:ext cx="260350" cy="1718310"/>
            <a:chOff x="1167" y="1425"/>
            <a:chExt cx="410" cy="2706"/>
          </a:xfrm>
        </p:grpSpPr>
        <p:sp>
          <p:nvSpPr>
            <p:cNvPr id="69" name="Rectangles 6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0"/>
          <p:cNvSpPr txBox="1"/>
          <p:nvPr/>
        </p:nvSpPr>
        <p:spPr>
          <a:xfrm>
            <a:off x="727075" y="8845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/>
              <a:t>0</a:t>
            </a:r>
            <a:endParaRPr lang="en-US" sz="1600"/>
          </a:p>
        </p:txBody>
      </p:sp>
      <p:sp>
        <p:nvSpPr>
          <p:cNvPr id="20" name="Text Box 19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24" name="Text Box 23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cxnSp>
        <p:nvCxnSpPr>
          <p:cNvPr id="38" name="Elbow Connector 37"/>
          <p:cNvCxnSpPr/>
          <p:nvPr/>
        </p:nvCxnSpPr>
        <p:spPr>
          <a:xfrm>
            <a:off x="1010920" y="1292225"/>
            <a:ext cx="1739900" cy="1656080"/>
          </a:xfrm>
          <a:prstGeom prst="bentConnector2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Occupieds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Store</a:t>
            </a:r>
            <a:endParaRPr lang="en-US" sz="4000" b="1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8" name="Text Box 67"/>
          <p:cNvSpPr txBox="1"/>
          <p:nvPr/>
        </p:nvSpPr>
        <p:spPr>
          <a:xfrm>
            <a:off x="314960" y="27006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Infix 1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741045" y="904875"/>
            <a:ext cx="260350" cy="1718310"/>
            <a:chOff x="1167" y="1425"/>
            <a:chExt cx="410" cy="2706"/>
          </a:xfrm>
        </p:grpSpPr>
        <p:sp>
          <p:nvSpPr>
            <p:cNvPr id="69" name="Rectangles 6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0"/>
          <p:cNvSpPr txBox="1"/>
          <p:nvPr/>
        </p:nvSpPr>
        <p:spPr>
          <a:xfrm>
            <a:off x="727075" y="8845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 b="1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/>
              <a:t>0</a:t>
            </a:r>
            <a:endParaRPr lang="en-US" sz="1600"/>
          </a:p>
        </p:txBody>
      </p:sp>
      <p:sp>
        <p:nvSpPr>
          <p:cNvPr id="20" name="Text Box 19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24" name="Text Box 23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2" name="Text Box 1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Occupieds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Store</a:t>
            </a:r>
            <a:endParaRPr lang="en-US" sz="4000" b="1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8" name="Text Box 67"/>
          <p:cNvSpPr txBox="1"/>
          <p:nvPr/>
        </p:nvSpPr>
        <p:spPr>
          <a:xfrm>
            <a:off x="314960" y="27006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Infix 1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741045" y="904875"/>
            <a:ext cx="260350" cy="1718310"/>
            <a:chOff x="1167" y="1425"/>
            <a:chExt cx="410" cy="2706"/>
          </a:xfrm>
        </p:grpSpPr>
        <p:sp>
          <p:nvSpPr>
            <p:cNvPr id="69" name="Rectangles 6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0"/>
          <p:cNvSpPr txBox="1"/>
          <p:nvPr/>
        </p:nvSpPr>
        <p:spPr>
          <a:xfrm>
            <a:off x="727075" y="8845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Box 19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24" name="Text Box 23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2" name="Text Box 1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Slots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Infix Store</a:t>
            </a:r>
            <a:endParaRPr lang="en-US" sz="4000" b="1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8" name="Text Box 67"/>
          <p:cNvSpPr txBox="1"/>
          <p:nvPr/>
        </p:nvSpPr>
        <p:spPr>
          <a:xfrm>
            <a:off x="314960" y="27006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Infix 1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741045" y="904875"/>
            <a:ext cx="260350" cy="1718310"/>
            <a:chOff x="1167" y="1425"/>
            <a:chExt cx="410" cy="2706"/>
          </a:xfrm>
        </p:grpSpPr>
        <p:sp>
          <p:nvSpPr>
            <p:cNvPr id="69" name="Rectangles 6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0"/>
          <p:cNvSpPr txBox="1"/>
          <p:nvPr/>
        </p:nvSpPr>
        <p:spPr>
          <a:xfrm>
            <a:off x="727075" y="8845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2319020" y="4276725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1110</a:t>
            </a:r>
            <a:endParaRPr 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24" name="Text Box 23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2" name="Text Box 1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Slots</a:t>
            </a:r>
            <a:endParaRPr lang="en-US" sz="2400" b="1"/>
          </a:p>
        </p:txBody>
      </p:sp>
      <p:sp>
        <p:nvSpPr>
          <p:cNvPr id="29" name="Text Box 28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 Box 67"/>
          <p:cNvSpPr txBox="1"/>
          <p:nvPr/>
        </p:nvSpPr>
        <p:spPr>
          <a:xfrm>
            <a:off x="815975" y="24345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 2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1242060" y="638810"/>
            <a:ext cx="260350" cy="1718310"/>
            <a:chOff x="1167" y="1425"/>
            <a:chExt cx="410" cy="2706"/>
          </a:xfrm>
        </p:grpSpPr>
        <p:sp>
          <p:nvSpPr>
            <p:cNvPr id="69" name="Rectangles 6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0"/>
          <p:cNvSpPr txBox="1"/>
          <p:nvPr/>
        </p:nvSpPr>
        <p:spPr>
          <a:xfrm>
            <a:off x="122809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41045" y="638810"/>
            <a:ext cx="260350" cy="1718310"/>
            <a:chOff x="1167" y="1425"/>
            <a:chExt cx="410" cy="2706"/>
          </a:xfrm>
        </p:grpSpPr>
        <p:sp>
          <p:nvSpPr>
            <p:cNvPr id="20" name="Rectangles 19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23"/>
          <p:cNvSpPr txBox="1"/>
          <p:nvPr/>
        </p:nvSpPr>
        <p:spPr>
          <a:xfrm>
            <a:off x="727075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/>
              <a:t>0</a:t>
            </a:r>
            <a:endParaRPr lang="en-US" sz="1600"/>
          </a:p>
        </p:txBody>
      </p:sp>
      <p:sp>
        <p:nvSpPr>
          <p:cNvPr id="2" name="Text Box 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2319020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29" name="Text Box 28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0" name="Text Box 39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1" name="Text Box 40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2" name="Text Box 41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43" name="Text Box 4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3: Speed</a:t>
            </a:r>
            <a:endParaRPr lang="en-US" sz="4000" b="1"/>
          </a:p>
        </p:txBody>
      </p:sp>
      <p:sp>
        <p:nvSpPr>
          <p:cNvPr id="21" name="Text Box 20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22" name="Text Box 21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  <p:sp>
        <p:nvSpPr>
          <p:cNvPr id="23" name="Text Box 22"/>
          <p:cNvSpPr txBox="1"/>
          <p:nvPr/>
        </p:nvSpPr>
        <p:spPr>
          <a:xfrm>
            <a:off x="1450975" y="2811780"/>
            <a:ext cx="2827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Traverse trie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1450975" y="3516630"/>
            <a:ext cx="2827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One cache miss per level</a:t>
            </a:r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65935" y="4629785"/>
            <a:ext cx="2137410" cy="400685"/>
            <a:chOff x="2428" y="7356"/>
            <a:chExt cx="3366" cy="631"/>
          </a:xfrm>
        </p:grpSpPr>
        <p:pic>
          <p:nvPicPr>
            <p:cNvPr id="8" name="Picture 7" descr="O_ope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28" y="7356"/>
              <a:ext cx="689" cy="631"/>
            </a:xfrm>
            <a:prstGeom prst="rect">
              <a:avLst/>
            </a:prstGeom>
          </p:spPr>
        </p:pic>
        <p:pic>
          <p:nvPicPr>
            <p:cNvPr id="9" name="Picture 8" descr="clos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1" y="7369"/>
              <a:ext cx="173" cy="618"/>
            </a:xfrm>
            <a:prstGeom prst="rect">
              <a:avLst/>
            </a:prstGeom>
          </p:spPr>
        </p:pic>
      </p:grpSp>
      <p:sp>
        <p:nvSpPr>
          <p:cNvPr id="10" name="Text Box 9"/>
          <p:cNvSpPr txBox="1"/>
          <p:nvPr/>
        </p:nvSpPr>
        <p:spPr>
          <a:xfrm>
            <a:off x="2070100" y="4591050"/>
            <a:ext cx="1894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Key length</a:t>
            </a:r>
            <a:endParaRPr 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42"/>
          <p:cNvSpPr txBox="1"/>
          <p:nvPr/>
        </p:nvSpPr>
        <p:spPr>
          <a:xfrm>
            <a:off x="815975" y="24345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 2</a:t>
            </a:r>
            <a:endParaRPr lang="en-US" sz="2400" b="1"/>
          </a:p>
        </p:txBody>
      </p:sp>
      <p:grpSp>
        <p:nvGrpSpPr>
          <p:cNvPr id="44" name="Group 43"/>
          <p:cNvGrpSpPr/>
          <p:nvPr/>
        </p:nvGrpSpPr>
        <p:grpSpPr>
          <a:xfrm>
            <a:off x="1242060" y="638810"/>
            <a:ext cx="260350" cy="1718310"/>
            <a:chOff x="1167" y="1425"/>
            <a:chExt cx="410" cy="2706"/>
          </a:xfrm>
        </p:grpSpPr>
        <p:sp>
          <p:nvSpPr>
            <p:cNvPr id="45" name="Rectangles 44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 Box 55"/>
          <p:cNvSpPr txBox="1"/>
          <p:nvPr/>
        </p:nvSpPr>
        <p:spPr>
          <a:xfrm>
            <a:off x="122809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grpSp>
        <p:nvGrpSpPr>
          <p:cNvPr id="57" name="Group 56"/>
          <p:cNvGrpSpPr/>
          <p:nvPr/>
        </p:nvGrpSpPr>
        <p:grpSpPr>
          <a:xfrm>
            <a:off x="741045" y="638810"/>
            <a:ext cx="260350" cy="1718310"/>
            <a:chOff x="1167" y="1425"/>
            <a:chExt cx="410" cy="2706"/>
          </a:xfrm>
        </p:grpSpPr>
        <p:sp>
          <p:nvSpPr>
            <p:cNvPr id="58" name="Rectangles 57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 Box 72"/>
          <p:cNvSpPr txBox="1"/>
          <p:nvPr/>
        </p:nvSpPr>
        <p:spPr>
          <a:xfrm>
            <a:off x="727075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/>
              <a:t>0</a:t>
            </a:r>
            <a:endParaRPr lang="en-US" sz="1600"/>
          </a:p>
        </p:txBody>
      </p:sp>
      <p:cxnSp>
        <p:nvCxnSpPr>
          <p:cNvPr id="75" name="Elbow Connector 74"/>
          <p:cNvCxnSpPr/>
          <p:nvPr/>
        </p:nvCxnSpPr>
        <p:spPr>
          <a:xfrm>
            <a:off x="1490980" y="1026795"/>
            <a:ext cx="3599815" cy="1921510"/>
          </a:xfrm>
          <a:prstGeom prst="bentConnector2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2319020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29" name="Text Box 28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37" name="Text Box 36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0" name="Text Box 39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815975" y="24345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 2</a:t>
            </a:r>
            <a:endParaRPr lang="en-US" sz="2400" b="1"/>
          </a:p>
        </p:txBody>
      </p:sp>
      <p:grpSp>
        <p:nvGrpSpPr>
          <p:cNvPr id="45" name="Group 44"/>
          <p:cNvGrpSpPr/>
          <p:nvPr/>
        </p:nvGrpSpPr>
        <p:grpSpPr>
          <a:xfrm>
            <a:off x="1242060" y="638810"/>
            <a:ext cx="260350" cy="1718310"/>
            <a:chOff x="1167" y="1425"/>
            <a:chExt cx="410" cy="2706"/>
          </a:xfrm>
        </p:grpSpPr>
        <p:sp>
          <p:nvSpPr>
            <p:cNvPr id="46" name="Rectangles 4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56"/>
          <p:cNvSpPr txBox="1"/>
          <p:nvPr/>
        </p:nvSpPr>
        <p:spPr>
          <a:xfrm>
            <a:off x="122809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grpSp>
        <p:nvGrpSpPr>
          <p:cNvPr id="58" name="Group 57"/>
          <p:cNvGrpSpPr/>
          <p:nvPr/>
        </p:nvGrpSpPr>
        <p:grpSpPr>
          <a:xfrm>
            <a:off x="741045" y="638810"/>
            <a:ext cx="260350" cy="1718310"/>
            <a:chOff x="1167" y="1425"/>
            <a:chExt cx="410" cy="2706"/>
          </a:xfrm>
        </p:grpSpPr>
        <p:sp>
          <p:nvSpPr>
            <p:cNvPr id="67" name="Rectangles 66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73"/>
          <p:cNvSpPr txBox="1"/>
          <p:nvPr/>
        </p:nvSpPr>
        <p:spPr>
          <a:xfrm>
            <a:off x="727075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/>
              <a:t>0</a:t>
            </a:r>
            <a:endParaRPr lang="en-US" sz="1600"/>
          </a:p>
        </p:txBody>
      </p:sp>
      <p:cxnSp>
        <p:nvCxnSpPr>
          <p:cNvPr id="75" name="Elbow Connector 74"/>
          <p:cNvCxnSpPr/>
          <p:nvPr/>
        </p:nvCxnSpPr>
        <p:spPr>
          <a:xfrm>
            <a:off x="1490980" y="1026795"/>
            <a:ext cx="3599815" cy="1921510"/>
          </a:xfrm>
          <a:prstGeom prst="bentConnector2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2319020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29" name="Text Box 28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37" name="Text Box 36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0" name="Text Box 39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815975" y="24345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 2</a:t>
            </a:r>
            <a:endParaRPr lang="en-US" sz="2400" b="1"/>
          </a:p>
        </p:txBody>
      </p:sp>
      <p:grpSp>
        <p:nvGrpSpPr>
          <p:cNvPr id="45" name="Group 44"/>
          <p:cNvGrpSpPr/>
          <p:nvPr/>
        </p:nvGrpSpPr>
        <p:grpSpPr>
          <a:xfrm>
            <a:off x="1242060" y="638810"/>
            <a:ext cx="260350" cy="1718310"/>
            <a:chOff x="1167" y="1425"/>
            <a:chExt cx="410" cy="2706"/>
          </a:xfrm>
        </p:grpSpPr>
        <p:sp>
          <p:nvSpPr>
            <p:cNvPr id="46" name="Rectangles 4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56"/>
          <p:cNvSpPr txBox="1"/>
          <p:nvPr/>
        </p:nvSpPr>
        <p:spPr>
          <a:xfrm>
            <a:off x="122809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</p:txBody>
      </p:sp>
      <p:grpSp>
        <p:nvGrpSpPr>
          <p:cNvPr id="58" name="Group 57"/>
          <p:cNvGrpSpPr/>
          <p:nvPr/>
        </p:nvGrpSpPr>
        <p:grpSpPr>
          <a:xfrm>
            <a:off x="741045" y="638810"/>
            <a:ext cx="260350" cy="1718310"/>
            <a:chOff x="1167" y="1425"/>
            <a:chExt cx="410" cy="2706"/>
          </a:xfrm>
        </p:grpSpPr>
        <p:sp>
          <p:nvSpPr>
            <p:cNvPr id="67" name="Rectangles 66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73"/>
          <p:cNvSpPr txBox="1"/>
          <p:nvPr/>
        </p:nvSpPr>
        <p:spPr>
          <a:xfrm>
            <a:off x="727075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/>
              <a:t>0</a:t>
            </a:r>
            <a:endParaRPr lang="en-US" sz="1600"/>
          </a:p>
        </p:txBody>
      </p:sp>
      <p:sp>
        <p:nvSpPr>
          <p:cNvPr id="2" name="Text Box 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2319020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29" name="Text Box 28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37" name="Text Box 36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0" name="Text Box 39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42"/>
          <p:cNvSpPr txBox="1"/>
          <p:nvPr/>
        </p:nvSpPr>
        <p:spPr>
          <a:xfrm>
            <a:off x="3474085" y="427672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0010</a:t>
            </a:r>
            <a:endParaRPr lang="en-US" sz="2400" b="1"/>
          </a:p>
        </p:txBody>
      </p:sp>
      <p:sp>
        <p:nvSpPr>
          <p:cNvPr id="44" name="Text Box 43"/>
          <p:cNvSpPr txBox="1"/>
          <p:nvPr/>
        </p:nvSpPr>
        <p:spPr>
          <a:xfrm>
            <a:off x="815975" y="24345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 2</a:t>
            </a:r>
            <a:endParaRPr lang="en-US" sz="2400" b="1"/>
          </a:p>
        </p:txBody>
      </p:sp>
      <p:grpSp>
        <p:nvGrpSpPr>
          <p:cNvPr id="45" name="Group 44"/>
          <p:cNvGrpSpPr/>
          <p:nvPr/>
        </p:nvGrpSpPr>
        <p:grpSpPr>
          <a:xfrm>
            <a:off x="1242060" y="638810"/>
            <a:ext cx="260350" cy="1718310"/>
            <a:chOff x="1167" y="1425"/>
            <a:chExt cx="410" cy="2706"/>
          </a:xfrm>
        </p:grpSpPr>
        <p:sp>
          <p:nvSpPr>
            <p:cNvPr id="46" name="Rectangles 4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56"/>
          <p:cNvSpPr txBox="1"/>
          <p:nvPr/>
        </p:nvSpPr>
        <p:spPr>
          <a:xfrm>
            <a:off x="122809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</p:txBody>
      </p:sp>
      <p:grpSp>
        <p:nvGrpSpPr>
          <p:cNvPr id="58" name="Group 57"/>
          <p:cNvGrpSpPr/>
          <p:nvPr/>
        </p:nvGrpSpPr>
        <p:grpSpPr>
          <a:xfrm>
            <a:off x="741045" y="638810"/>
            <a:ext cx="260350" cy="1718310"/>
            <a:chOff x="1167" y="1425"/>
            <a:chExt cx="410" cy="2706"/>
          </a:xfrm>
        </p:grpSpPr>
        <p:sp>
          <p:nvSpPr>
            <p:cNvPr id="67" name="Rectangles 66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73"/>
          <p:cNvSpPr txBox="1"/>
          <p:nvPr/>
        </p:nvSpPr>
        <p:spPr>
          <a:xfrm>
            <a:off x="727075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/>
              <a:t>0</a:t>
            </a:r>
            <a:endParaRPr lang="en-US" sz="1600"/>
          </a:p>
        </p:txBody>
      </p:sp>
      <p:sp>
        <p:nvSpPr>
          <p:cNvPr id="2" name="Text Box 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2319020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29" name="Text Box 28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37" name="Text Box 36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0" name="Text Box 39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1346835" y="243332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 3</a:t>
            </a:r>
            <a:endParaRPr lang="en-US" sz="2400" b="1"/>
          </a:p>
        </p:txBody>
      </p:sp>
      <p:grpSp>
        <p:nvGrpSpPr>
          <p:cNvPr id="45" name="Group 44"/>
          <p:cNvGrpSpPr/>
          <p:nvPr/>
        </p:nvGrpSpPr>
        <p:grpSpPr>
          <a:xfrm>
            <a:off x="1242060" y="638810"/>
            <a:ext cx="260350" cy="1718310"/>
            <a:chOff x="1167" y="1425"/>
            <a:chExt cx="410" cy="2706"/>
          </a:xfrm>
        </p:grpSpPr>
        <p:sp>
          <p:nvSpPr>
            <p:cNvPr id="46" name="Rectangles 4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56"/>
          <p:cNvSpPr txBox="1"/>
          <p:nvPr/>
        </p:nvSpPr>
        <p:spPr>
          <a:xfrm>
            <a:off x="122809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grpSp>
        <p:nvGrpSpPr>
          <p:cNvPr id="58" name="Group 57"/>
          <p:cNvGrpSpPr/>
          <p:nvPr/>
        </p:nvGrpSpPr>
        <p:grpSpPr>
          <a:xfrm>
            <a:off x="741045" y="638810"/>
            <a:ext cx="260350" cy="1718310"/>
            <a:chOff x="1167" y="1425"/>
            <a:chExt cx="410" cy="2706"/>
          </a:xfrm>
        </p:grpSpPr>
        <p:sp>
          <p:nvSpPr>
            <p:cNvPr id="67" name="Rectangles 66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73"/>
          <p:cNvSpPr txBox="1"/>
          <p:nvPr/>
        </p:nvSpPr>
        <p:spPr>
          <a:xfrm>
            <a:off x="727075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grpSp>
        <p:nvGrpSpPr>
          <p:cNvPr id="24" name="Group 23"/>
          <p:cNvGrpSpPr/>
          <p:nvPr/>
        </p:nvGrpSpPr>
        <p:grpSpPr>
          <a:xfrm>
            <a:off x="1764030" y="638810"/>
            <a:ext cx="260350" cy="1718310"/>
            <a:chOff x="1167" y="1425"/>
            <a:chExt cx="410" cy="2706"/>
          </a:xfrm>
        </p:grpSpPr>
        <p:sp>
          <p:nvSpPr>
            <p:cNvPr id="25" name="Rectangles 24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26"/>
          <p:cNvSpPr txBox="1"/>
          <p:nvPr/>
        </p:nvSpPr>
        <p:spPr>
          <a:xfrm>
            <a:off x="175006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</p:txBody>
      </p:sp>
      <p:sp>
        <p:nvSpPr>
          <p:cNvPr id="41" name="Text Box 40"/>
          <p:cNvSpPr txBox="1"/>
          <p:nvPr/>
        </p:nvSpPr>
        <p:spPr>
          <a:xfrm>
            <a:off x="3474085" y="427672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70" name="Text Box 69"/>
          <p:cNvSpPr txBox="1"/>
          <p:nvPr/>
        </p:nvSpPr>
        <p:spPr>
          <a:xfrm>
            <a:off x="2319020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71" name="Text Box 70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72" name="Text Box 71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75" name="Text Box 7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76" name="Text Box 7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77" name="Text Box 7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78" name="Text Box 7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79" name="Text Box 7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80" name="Text Box 7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1" name="Text Box 8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82" name="Text Box 8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3" name="Text Box 8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4" name="Text Box 8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5" name="Text Box 8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6" name="Text Box 8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7" name="Text Box 86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88" name="Text Box 87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1346835" y="243332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 3</a:t>
            </a:r>
            <a:endParaRPr lang="en-US" sz="2400" b="1"/>
          </a:p>
        </p:txBody>
      </p:sp>
      <p:grpSp>
        <p:nvGrpSpPr>
          <p:cNvPr id="45" name="Group 44"/>
          <p:cNvGrpSpPr/>
          <p:nvPr/>
        </p:nvGrpSpPr>
        <p:grpSpPr>
          <a:xfrm>
            <a:off x="1242060" y="638810"/>
            <a:ext cx="260350" cy="1718310"/>
            <a:chOff x="1167" y="1425"/>
            <a:chExt cx="410" cy="2706"/>
          </a:xfrm>
        </p:grpSpPr>
        <p:sp>
          <p:nvSpPr>
            <p:cNvPr id="46" name="Rectangles 4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56"/>
          <p:cNvSpPr txBox="1"/>
          <p:nvPr/>
        </p:nvSpPr>
        <p:spPr>
          <a:xfrm>
            <a:off x="122809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grpSp>
        <p:nvGrpSpPr>
          <p:cNvPr id="58" name="Group 57"/>
          <p:cNvGrpSpPr/>
          <p:nvPr/>
        </p:nvGrpSpPr>
        <p:grpSpPr>
          <a:xfrm>
            <a:off x="741045" y="638810"/>
            <a:ext cx="260350" cy="1718310"/>
            <a:chOff x="1167" y="1425"/>
            <a:chExt cx="410" cy="2706"/>
          </a:xfrm>
        </p:grpSpPr>
        <p:sp>
          <p:nvSpPr>
            <p:cNvPr id="67" name="Rectangles 66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73"/>
          <p:cNvSpPr txBox="1"/>
          <p:nvPr/>
        </p:nvSpPr>
        <p:spPr>
          <a:xfrm>
            <a:off x="727075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grpSp>
        <p:nvGrpSpPr>
          <p:cNvPr id="24" name="Group 23"/>
          <p:cNvGrpSpPr/>
          <p:nvPr/>
        </p:nvGrpSpPr>
        <p:grpSpPr>
          <a:xfrm>
            <a:off x="1764030" y="638810"/>
            <a:ext cx="260350" cy="1718310"/>
            <a:chOff x="1167" y="1425"/>
            <a:chExt cx="410" cy="2706"/>
          </a:xfrm>
        </p:grpSpPr>
        <p:sp>
          <p:nvSpPr>
            <p:cNvPr id="25" name="Rectangles 24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26"/>
          <p:cNvSpPr txBox="1"/>
          <p:nvPr/>
        </p:nvSpPr>
        <p:spPr>
          <a:xfrm>
            <a:off x="175006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cxnSp>
        <p:nvCxnSpPr>
          <p:cNvPr id="2" name="Elbow Connector 1"/>
          <p:cNvCxnSpPr>
            <a:endCxn id="14" idx="0"/>
          </p:cNvCxnSpPr>
          <p:nvPr/>
        </p:nvCxnSpPr>
        <p:spPr>
          <a:xfrm>
            <a:off x="2012315" y="1036955"/>
            <a:ext cx="3078480" cy="1911350"/>
          </a:xfrm>
          <a:prstGeom prst="bentConnector2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40"/>
          <p:cNvSpPr txBox="1"/>
          <p:nvPr/>
        </p:nvSpPr>
        <p:spPr>
          <a:xfrm>
            <a:off x="3474085" y="427672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70" name="Text Box 69"/>
          <p:cNvSpPr txBox="1"/>
          <p:nvPr/>
        </p:nvSpPr>
        <p:spPr>
          <a:xfrm>
            <a:off x="2319020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71" name="Text Box 70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72" name="Text Box 71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75" name="Text Box 7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76" name="Text Box 7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77" name="Text Box 7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78" name="Text Box 7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79" name="Text Box 7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80" name="Text Box 7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1" name="Text Box 8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82" name="Text Box 8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3" name="Text Box 8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4" name="Text Box 8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5" name="Text Box 8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6" name="Text Box 8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3"/>
          <p:cNvSpPr txBox="1"/>
          <p:nvPr/>
        </p:nvSpPr>
        <p:spPr>
          <a:xfrm>
            <a:off x="1346835" y="243332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 3</a:t>
            </a:r>
            <a:endParaRPr lang="en-US" sz="2400" b="1"/>
          </a:p>
        </p:txBody>
      </p:sp>
      <p:grpSp>
        <p:nvGrpSpPr>
          <p:cNvPr id="45" name="Group 44"/>
          <p:cNvGrpSpPr/>
          <p:nvPr/>
        </p:nvGrpSpPr>
        <p:grpSpPr>
          <a:xfrm>
            <a:off x="1242060" y="638810"/>
            <a:ext cx="260350" cy="1718310"/>
            <a:chOff x="1167" y="1425"/>
            <a:chExt cx="410" cy="2706"/>
          </a:xfrm>
        </p:grpSpPr>
        <p:sp>
          <p:nvSpPr>
            <p:cNvPr id="46" name="Rectangles 4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56"/>
          <p:cNvSpPr txBox="1"/>
          <p:nvPr/>
        </p:nvSpPr>
        <p:spPr>
          <a:xfrm>
            <a:off x="122809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grpSp>
        <p:nvGrpSpPr>
          <p:cNvPr id="58" name="Group 57"/>
          <p:cNvGrpSpPr/>
          <p:nvPr/>
        </p:nvGrpSpPr>
        <p:grpSpPr>
          <a:xfrm>
            <a:off x="741045" y="638810"/>
            <a:ext cx="260350" cy="1718310"/>
            <a:chOff x="1167" y="1425"/>
            <a:chExt cx="410" cy="2706"/>
          </a:xfrm>
        </p:grpSpPr>
        <p:sp>
          <p:nvSpPr>
            <p:cNvPr id="67" name="Rectangles 66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73"/>
          <p:cNvSpPr txBox="1"/>
          <p:nvPr/>
        </p:nvSpPr>
        <p:spPr>
          <a:xfrm>
            <a:off x="727075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grpSp>
        <p:nvGrpSpPr>
          <p:cNvPr id="24" name="Group 23"/>
          <p:cNvGrpSpPr/>
          <p:nvPr/>
        </p:nvGrpSpPr>
        <p:grpSpPr>
          <a:xfrm>
            <a:off x="1764030" y="638810"/>
            <a:ext cx="260350" cy="1718310"/>
            <a:chOff x="1167" y="1425"/>
            <a:chExt cx="410" cy="2706"/>
          </a:xfrm>
        </p:grpSpPr>
        <p:sp>
          <p:nvSpPr>
            <p:cNvPr id="25" name="Rectangles 24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26"/>
          <p:cNvSpPr txBox="1"/>
          <p:nvPr/>
        </p:nvSpPr>
        <p:spPr>
          <a:xfrm>
            <a:off x="175006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</p:txBody>
      </p:sp>
      <p:sp>
        <p:nvSpPr>
          <p:cNvPr id="3" name="Text Box 2"/>
          <p:cNvSpPr txBox="1"/>
          <p:nvPr/>
        </p:nvSpPr>
        <p:spPr>
          <a:xfrm>
            <a:off x="4649470" y="4276725"/>
            <a:ext cx="8439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0110</a:t>
            </a:r>
            <a:endParaRPr lang="en-US" sz="2400" b="1"/>
          </a:p>
        </p:txBody>
      </p:sp>
      <p:sp>
        <p:nvSpPr>
          <p:cNvPr id="2" name="Text Box 1"/>
          <p:cNvSpPr txBox="1"/>
          <p:nvPr/>
        </p:nvSpPr>
        <p:spPr>
          <a:xfrm>
            <a:off x="3474085" y="427672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2319020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9" name="Text Box 28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31" name="Text Box 30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38" name="Text Box 37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0" name="Text Box 39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7" name="Text Box 86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8" name="Text Box 87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9" name="Text Box 88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90" name="Text Box 89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ru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52110" y="419100"/>
            <a:ext cx="1287780" cy="1287780"/>
          </a:xfrm>
          <a:prstGeom prst="rect">
            <a:avLst/>
          </a:prstGeom>
        </p:spPr>
      </p:pic>
      <p:sp>
        <p:nvSpPr>
          <p:cNvPr id="23" name="Text Box 22"/>
          <p:cNvSpPr txBox="1"/>
          <p:nvPr/>
        </p:nvSpPr>
        <p:spPr>
          <a:xfrm>
            <a:off x="3051810" y="1706880"/>
            <a:ext cx="6088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Remainders of infixes sharing quotients are stored </a:t>
            </a:r>
            <a:r>
              <a:rPr lang="en-US" sz="2400" b="1">
                <a:sym typeface="+mn-ea"/>
              </a:rPr>
              <a:t>contiguously </a:t>
            </a:r>
            <a:r>
              <a:rPr lang="en-US" sz="2400" b="1"/>
              <a:t>in runs</a:t>
            </a:r>
            <a:endParaRPr lang="en-US" sz="2400" b="1"/>
          </a:p>
        </p:txBody>
      </p:sp>
      <p:grpSp>
        <p:nvGrpSpPr>
          <p:cNvPr id="45" name="Group 44"/>
          <p:cNvGrpSpPr/>
          <p:nvPr/>
        </p:nvGrpSpPr>
        <p:grpSpPr>
          <a:xfrm>
            <a:off x="1242060" y="638810"/>
            <a:ext cx="260350" cy="1718310"/>
            <a:chOff x="1167" y="1425"/>
            <a:chExt cx="410" cy="2706"/>
          </a:xfrm>
        </p:grpSpPr>
        <p:sp>
          <p:nvSpPr>
            <p:cNvPr id="46" name="Rectangles 4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56"/>
          <p:cNvSpPr txBox="1"/>
          <p:nvPr/>
        </p:nvSpPr>
        <p:spPr>
          <a:xfrm>
            <a:off x="122809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grpSp>
        <p:nvGrpSpPr>
          <p:cNvPr id="58" name="Group 57"/>
          <p:cNvGrpSpPr/>
          <p:nvPr/>
        </p:nvGrpSpPr>
        <p:grpSpPr>
          <a:xfrm>
            <a:off x="741045" y="638810"/>
            <a:ext cx="260350" cy="1718310"/>
            <a:chOff x="1167" y="1425"/>
            <a:chExt cx="410" cy="2706"/>
          </a:xfrm>
        </p:grpSpPr>
        <p:sp>
          <p:nvSpPr>
            <p:cNvPr id="67" name="Rectangles 66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73"/>
          <p:cNvSpPr txBox="1"/>
          <p:nvPr/>
        </p:nvSpPr>
        <p:spPr>
          <a:xfrm>
            <a:off x="727075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grpSp>
        <p:nvGrpSpPr>
          <p:cNvPr id="24" name="Group 23"/>
          <p:cNvGrpSpPr/>
          <p:nvPr/>
        </p:nvGrpSpPr>
        <p:grpSpPr>
          <a:xfrm>
            <a:off x="1764030" y="638810"/>
            <a:ext cx="260350" cy="1718310"/>
            <a:chOff x="1167" y="1425"/>
            <a:chExt cx="410" cy="2706"/>
          </a:xfrm>
        </p:grpSpPr>
        <p:sp>
          <p:nvSpPr>
            <p:cNvPr id="25" name="Rectangles 24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26"/>
          <p:cNvSpPr txBox="1"/>
          <p:nvPr/>
        </p:nvSpPr>
        <p:spPr>
          <a:xfrm>
            <a:off x="175006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1</a:t>
            </a:r>
            <a:endParaRPr lang="en-US" sz="1600"/>
          </a:p>
          <a:p>
            <a:r>
              <a:rPr lang="en-US" sz="1600">
                <a:sym typeface="+mn-ea"/>
              </a:rPr>
              <a:t>0</a:t>
            </a:r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4649470" y="427672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3474085" y="427672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2319020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40" name="Text Box 39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42" name="Text Box 41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3" name="Text Box 42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44" name="Text Box 43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7" name="Text Box 86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8" name="Text Box 87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9" name="Text Box 88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90" name="Text Box 89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91" name="Text Box 90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92" name="Text Box 91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Rectangles 36"/>
          <p:cNvSpPr/>
          <p:nvPr/>
        </p:nvSpPr>
        <p:spPr>
          <a:xfrm>
            <a:off x="747395" y="638810"/>
            <a:ext cx="243840" cy="1717675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Rectangles 33"/>
          <p:cNvSpPr/>
          <p:nvPr/>
        </p:nvSpPr>
        <p:spPr>
          <a:xfrm>
            <a:off x="2155825" y="4261485"/>
            <a:ext cx="1155700" cy="47371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Rectangles 31"/>
          <p:cNvSpPr/>
          <p:nvPr/>
        </p:nvSpPr>
        <p:spPr>
          <a:xfrm>
            <a:off x="3312160" y="4276090"/>
            <a:ext cx="234061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1248410" y="638810"/>
            <a:ext cx="244475" cy="17183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Rectangles 30"/>
          <p:cNvSpPr/>
          <p:nvPr/>
        </p:nvSpPr>
        <p:spPr>
          <a:xfrm>
            <a:off x="1769110" y="638810"/>
            <a:ext cx="244475" cy="17183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ru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52110" y="419100"/>
            <a:ext cx="1287780" cy="1287780"/>
          </a:xfrm>
          <a:prstGeom prst="rect">
            <a:avLst/>
          </a:prstGeom>
        </p:spPr>
      </p:pic>
      <p:sp>
        <p:nvSpPr>
          <p:cNvPr id="23" name="Text Box 22"/>
          <p:cNvSpPr txBox="1"/>
          <p:nvPr/>
        </p:nvSpPr>
        <p:spPr>
          <a:xfrm>
            <a:off x="3051810" y="1706880"/>
            <a:ext cx="6088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Remainders of infixes sharing quotients are stored </a:t>
            </a:r>
            <a:r>
              <a:rPr lang="en-US" sz="2400" b="1">
                <a:sym typeface="+mn-ea"/>
              </a:rPr>
              <a:t>contiguously </a:t>
            </a:r>
            <a:r>
              <a:rPr lang="en-US" sz="2400" b="1"/>
              <a:t>in runs</a:t>
            </a:r>
            <a:endParaRPr lang="en-US" sz="2400" b="1"/>
          </a:p>
        </p:txBody>
      </p:sp>
      <p:grpSp>
        <p:nvGrpSpPr>
          <p:cNvPr id="45" name="Group 44"/>
          <p:cNvGrpSpPr/>
          <p:nvPr/>
        </p:nvGrpSpPr>
        <p:grpSpPr>
          <a:xfrm>
            <a:off x="1242060" y="638810"/>
            <a:ext cx="260350" cy="1718310"/>
            <a:chOff x="1167" y="1425"/>
            <a:chExt cx="410" cy="2706"/>
          </a:xfrm>
        </p:grpSpPr>
        <p:sp>
          <p:nvSpPr>
            <p:cNvPr id="46" name="Rectangles 4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56"/>
          <p:cNvSpPr txBox="1"/>
          <p:nvPr/>
        </p:nvSpPr>
        <p:spPr>
          <a:xfrm>
            <a:off x="122809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</p:txBody>
      </p:sp>
      <p:grpSp>
        <p:nvGrpSpPr>
          <p:cNvPr id="58" name="Group 57"/>
          <p:cNvGrpSpPr/>
          <p:nvPr/>
        </p:nvGrpSpPr>
        <p:grpSpPr>
          <a:xfrm>
            <a:off x="741045" y="638810"/>
            <a:ext cx="260350" cy="1718310"/>
            <a:chOff x="1167" y="1425"/>
            <a:chExt cx="410" cy="2706"/>
          </a:xfrm>
        </p:grpSpPr>
        <p:sp>
          <p:nvSpPr>
            <p:cNvPr id="67" name="Rectangles 66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73"/>
          <p:cNvSpPr txBox="1"/>
          <p:nvPr/>
        </p:nvSpPr>
        <p:spPr>
          <a:xfrm>
            <a:off x="727075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</p:txBody>
      </p:sp>
      <p:grpSp>
        <p:nvGrpSpPr>
          <p:cNvPr id="24" name="Group 23"/>
          <p:cNvGrpSpPr/>
          <p:nvPr/>
        </p:nvGrpSpPr>
        <p:grpSpPr>
          <a:xfrm>
            <a:off x="1764030" y="638810"/>
            <a:ext cx="260350" cy="1718310"/>
            <a:chOff x="1167" y="1425"/>
            <a:chExt cx="410" cy="2706"/>
          </a:xfrm>
        </p:grpSpPr>
        <p:sp>
          <p:nvSpPr>
            <p:cNvPr id="25" name="Rectangles 24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26"/>
          <p:cNvSpPr txBox="1"/>
          <p:nvPr/>
        </p:nvSpPr>
        <p:spPr>
          <a:xfrm>
            <a:off x="1750060" y="618490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1</a:t>
            </a:r>
            <a:endParaRPr lang="en-US" sz="1600" b="1"/>
          </a:p>
          <a:p>
            <a:r>
              <a:rPr lang="en-US" sz="1600" b="1">
                <a:sym typeface="+mn-ea"/>
              </a:rPr>
              <a:t>0</a:t>
            </a:r>
            <a:endParaRPr lang="en-US" sz="1600" b="1"/>
          </a:p>
        </p:txBody>
      </p:sp>
      <p:sp>
        <p:nvSpPr>
          <p:cNvPr id="3" name="Text Box 2"/>
          <p:cNvSpPr txBox="1"/>
          <p:nvPr/>
        </p:nvSpPr>
        <p:spPr>
          <a:xfrm>
            <a:off x="4649470" y="427672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3474085" y="427672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9" name="Text Box 28"/>
          <p:cNvSpPr txBox="1"/>
          <p:nvPr/>
        </p:nvSpPr>
        <p:spPr>
          <a:xfrm>
            <a:off x="2319020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36" name="Text Box 35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40" name="Text Box 39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41" name="Text Box 40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44" name="Text Box 43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70" name="Text Box 69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71" name="Text Box 70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72" name="Text Box 71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75" name="Text Box 74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7" name="Text Box 86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88" name="Text Box 87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76" name="Text Box 75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77" name="Text Box 76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5652770" y="4261485"/>
            <a:ext cx="4690745" cy="459740"/>
            <a:chOff x="8902" y="6711"/>
            <a:chExt cx="7387" cy="724"/>
          </a:xfrm>
        </p:grpSpPr>
        <p:sp>
          <p:nvSpPr>
            <p:cNvPr id="27" name="Rectangles 26"/>
            <p:cNvSpPr/>
            <p:nvPr/>
          </p:nvSpPr>
          <p:spPr>
            <a:xfrm>
              <a:off x="14405" y="6727"/>
              <a:ext cx="1884" cy="708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6" name="Rectangles 25"/>
            <p:cNvSpPr/>
            <p:nvPr/>
          </p:nvSpPr>
          <p:spPr>
            <a:xfrm>
              <a:off x="12458" y="6711"/>
              <a:ext cx="1947" cy="70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" name="Rectangles 8"/>
            <p:cNvSpPr/>
            <p:nvPr/>
          </p:nvSpPr>
          <p:spPr>
            <a:xfrm>
              <a:off x="8902" y="6727"/>
              <a:ext cx="3556" cy="708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34" name="Rectangles 33"/>
          <p:cNvSpPr/>
          <p:nvPr/>
        </p:nvSpPr>
        <p:spPr>
          <a:xfrm>
            <a:off x="2155825" y="4261485"/>
            <a:ext cx="1155700" cy="47371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Rectangles 31"/>
          <p:cNvSpPr/>
          <p:nvPr/>
        </p:nvSpPr>
        <p:spPr>
          <a:xfrm>
            <a:off x="3312160" y="4276090"/>
            <a:ext cx="234061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427672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428688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pic>
        <p:nvPicPr>
          <p:cNvPr id="2" name="Picture 1" descr="ru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52110" y="419100"/>
            <a:ext cx="1287780" cy="1287780"/>
          </a:xfrm>
          <a:prstGeom prst="rect">
            <a:avLst/>
          </a:prstGeom>
        </p:spPr>
      </p:pic>
      <p:sp>
        <p:nvSpPr>
          <p:cNvPr id="23" name="Text Box 22"/>
          <p:cNvSpPr txBox="1"/>
          <p:nvPr/>
        </p:nvSpPr>
        <p:spPr>
          <a:xfrm>
            <a:off x="3051810" y="1706880"/>
            <a:ext cx="6088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Remainders of infixes sharing quotients are stored </a:t>
            </a:r>
            <a:r>
              <a:rPr lang="en-US" sz="2400" b="1">
                <a:sym typeface="+mn-ea"/>
              </a:rPr>
              <a:t>contiguously </a:t>
            </a:r>
            <a:r>
              <a:rPr lang="en-US" sz="2400" b="1"/>
              <a:t>in runs</a:t>
            </a:r>
            <a:endParaRPr lang="en-US" sz="2400" b="1"/>
          </a:p>
        </p:txBody>
      </p:sp>
      <p:sp>
        <p:nvSpPr>
          <p:cNvPr id="35" name="Text Box 34"/>
          <p:cNvSpPr txBox="1"/>
          <p:nvPr/>
        </p:nvSpPr>
        <p:spPr>
          <a:xfrm>
            <a:off x="5824220" y="426656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426656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426656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426656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3: Speed</a:t>
            </a:r>
            <a:endParaRPr lang="en-US" sz="4000" b="1"/>
          </a:p>
        </p:txBody>
      </p:sp>
      <p:sp>
        <p:nvSpPr>
          <p:cNvPr id="21" name="Text Box 20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22" name="Text Box 21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  <p:sp>
        <p:nvSpPr>
          <p:cNvPr id="23" name="Text Box 22"/>
          <p:cNvSpPr txBox="1"/>
          <p:nvPr/>
        </p:nvSpPr>
        <p:spPr>
          <a:xfrm>
            <a:off x="1450975" y="2811780"/>
            <a:ext cx="2827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Traverse trie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1450975" y="3516630"/>
            <a:ext cx="2827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One cache miss per level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7676515" y="2811780"/>
            <a:ext cx="2827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Query Hierarchy</a:t>
            </a:r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65935" y="4629785"/>
            <a:ext cx="2137410" cy="400685"/>
            <a:chOff x="2428" y="7356"/>
            <a:chExt cx="3366" cy="631"/>
          </a:xfrm>
        </p:grpSpPr>
        <p:pic>
          <p:nvPicPr>
            <p:cNvPr id="8" name="Picture 7" descr="O_ope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28" y="7356"/>
              <a:ext cx="689" cy="631"/>
            </a:xfrm>
            <a:prstGeom prst="rect">
              <a:avLst/>
            </a:prstGeom>
          </p:spPr>
        </p:pic>
        <p:pic>
          <p:nvPicPr>
            <p:cNvPr id="9" name="Picture 8" descr="clos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1" y="7369"/>
              <a:ext cx="173" cy="618"/>
            </a:xfrm>
            <a:prstGeom prst="rect">
              <a:avLst/>
            </a:prstGeom>
          </p:spPr>
        </p:pic>
      </p:grpSp>
      <p:sp>
        <p:nvSpPr>
          <p:cNvPr id="10" name="Text Box 9"/>
          <p:cNvSpPr txBox="1"/>
          <p:nvPr/>
        </p:nvSpPr>
        <p:spPr>
          <a:xfrm>
            <a:off x="2070100" y="4591050"/>
            <a:ext cx="1894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Key length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427672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428688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427672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pic>
        <p:nvPicPr>
          <p:cNvPr id="2" name="Picture 1" descr="ru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52110" y="419100"/>
            <a:ext cx="1287780" cy="1287780"/>
          </a:xfrm>
          <a:prstGeom prst="rect">
            <a:avLst/>
          </a:prstGeom>
        </p:spPr>
      </p:pic>
      <p:sp>
        <p:nvSpPr>
          <p:cNvPr id="23" name="Text Box 22"/>
          <p:cNvSpPr txBox="1"/>
          <p:nvPr/>
        </p:nvSpPr>
        <p:spPr>
          <a:xfrm>
            <a:off x="3051810" y="1706880"/>
            <a:ext cx="6088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Remainders of infixes sharing quotients are stored </a:t>
            </a:r>
            <a:r>
              <a:rPr lang="en-US" sz="2400" b="1">
                <a:sym typeface="+mn-ea"/>
              </a:rPr>
              <a:t>contiguously </a:t>
            </a:r>
            <a:r>
              <a:rPr lang="en-US" sz="2400" b="1"/>
              <a:t>in runs</a:t>
            </a:r>
            <a:endParaRPr lang="en-US" sz="2400" b="1"/>
          </a:p>
        </p:txBody>
      </p:sp>
      <p:sp>
        <p:nvSpPr>
          <p:cNvPr id="35" name="Text Box 34"/>
          <p:cNvSpPr txBox="1"/>
          <p:nvPr/>
        </p:nvSpPr>
        <p:spPr>
          <a:xfrm>
            <a:off x="5824220" y="426656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426656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426656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426656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33" name="Group 32"/>
          <p:cNvGrpSpPr/>
          <p:nvPr/>
        </p:nvGrpSpPr>
        <p:grpSpPr>
          <a:xfrm>
            <a:off x="2130425" y="5073015"/>
            <a:ext cx="8268335" cy="143510"/>
            <a:chOff x="3355" y="7989"/>
            <a:chExt cx="13021" cy="22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427" y="8102"/>
              <a:ext cx="12810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355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109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794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2351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315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150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73" name="Text Box 72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74" name="Text Box 73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33" name="Group 32"/>
          <p:cNvGrpSpPr/>
          <p:nvPr/>
        </p:nvGrpSpPr>
        <p:grpSpPr>
          <a:xfrm>
            <a:off x="2130425" y="5848985"/>
            <a:ext cx="8268335" cy="143510"/>
            <a:chOff x="3355" y="7989"/>
            <a:chExt cx="13021" cy="22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427" y="8102"/>
              <a:ext cx="12810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355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109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794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2351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315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150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 descr="ru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52110" y="419100"/>
            <a:ext cx="1287780" cy="1287780"/>
          </a:xfrm>
          <a:prstGeom prst="rect">
            <a:avLst/>
          </a:prstGeom>
        </p:spPr>
      </p:pic>
      <p:sp>
        <p:nvSpPr>
          <p:cNvPr id="56" name="Text Box 55"/>
          <p:cNvSpPr txBox="1"/>
          <p:nvPr/>
        </p:nvSpPr>
        <p:spPr>
          <a:xfrm>
            <a:off x="3051810" y="1706880"/>
            <a:ext cx="6088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Remainders of infixes sharing quotients are stored </a:t>
            </a:r>
            <a:r>
              <a:rPr lang="en-US" sz="2400" b="1">
                <a:sym typeface="+mn-ea"/>
              </a:rPr>
              <a:t>contiguously </a:t>
            </a:r>
            <a:r>
              <a:rPr lang="en-US" sz="2400" b="1"/>
              <a:t>in runs</a:t>
            </a:r>
            <a:endParaRPr lang="en-US" sz="2400" b="1"/>
          </a:p>
        </p:txBody>
      </p:sp>
      <p:sp>
        <p:nvSpPr>
          <p:cNvPr id="2" name="Text Box 1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Runends</a:t>
            </a:r>
            <a:endParaRPr lang="en-US" sz="2400" b="1"/>
          </a:p>
        </p:txBody>
      </p:sp>
      <p:sp>
        <p:nvSpPr>
          <p:cNvPr id="57" name="Text Box 56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33" name="Group 32"/>
          <p:cNvGrpSpPr/>
          <p:nvPr/>
        </p:nvGrpSpPr>
        <p:grpSpPr>
          <a:xfrm>
            <a:off x="2130425" y="5848985"/>
            <a:ext cx="8268335" cy="143510"/>
            <a:chOff x="3355" y="7989"/>
            <a:chExt cx="13021" cy="22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427" y="8102"/>
              <a:ext cx="12810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355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109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794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2351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315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150" y="7989"/>
              <a:ext cx="226" cy="2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pic>
        <p:nvPicPr>
          <p:cNvPr id="68" name="Picture 67" descr="ru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52110" y="419100"/>
            <a:ext cx="1287780" cy="1287780"/>
          </a:xfrm>
          <a:prstGeom prst="rect">
            <a:avLst/>
          </a:prstGeom>
        </p:spPr>
      </p:pic>
      <p:sp>
        <p:nvSpPr>
          <p:cNvPr id="69" name="Text Box 68"/>
          <p:cNvSpPr txBox="1"/>
          <p:nvPr/>
        </p:nvSpPr>
        <p:spPr>
          <a:xfrm>
            <a:off x="3051810" y="1706880"/>
            <a:ext cx="6088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Remainders of infixes sharing quotients are stored </a:t>
            </a:r>
            <a:r>
              <a:rPr lang="en-US" sz="2400" b="1">
                <a:sym typeface="+mn-ea"/>
              </a:rPr>
              <a:t>contiguously </a:t>
            </a:r>
            <a:r>
              <a:rPr lang="en-US" sz="2400" b="1"/>
              <a:t>in runs</a:t>
            </a:r>
            <a:endParaRPr lang="en-US" sz="2400" b="1"/>
          </a:p>
        </p:txBody>
      </p:sp>
      <p:sp>
        <p:nvSpPr>
          <p:cNvPr id="70" name="Text Box 69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71" name="Text Box 70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72" name="Text Box 71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Runends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pic>
        <p:nvPicPr>
          <p:cNvPr id="68" name="Picture 67" descr="ru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52110" y="419100"/>
            <a:ext cx="1287780" cy="1287780"/>
          </a:xfrm>
          <a:prstGeom prst="rect">
            <a:avLst/>
          </a:prstGeom>
        </p:spPr>
      </p:pic>
      <p:sp>
        <p:nvSpPr>
          <p:cNvPr id="69" name="Text Box 68"/>
          <p:cNvSpPr txBox="1"/>
          <p:nvPr/>
        </p:nvSpPr>
        <p:spPr>
          <a:xfrm>
            <a:off x="3051810" y="1706880"/>
            <a:ext cx="6088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Remainders of infixes sharing quotients are stored </a:t>
            </a:r>
            <a:r>
              <a:rPr lang="en-US" sz="2400" b="1">
                <a:sym typeface="+mn-ea"/>
              </a:rPr>
              <a:t>contiguously </a:t>
            </a:r>
            <a:r>
              <a:rPr lang="en-US" sz="2400" b="1"/>
              <a:t>in runs</a:t>
            </a:r>
            <a:endParaRPr lang="en-US" sz="2400" b="1"/>
          </a:p>
        </p:txBody>
      </p:sp>
      <p:sp>
        <p:nvSpPr>
          <p:cNvPr id="24" name="Text Box 23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9" name="Text Box 68"/>
          <p:cNvSpPr txBox="1"/>
          <p:nvPr/>
        </p:nvSpPr>
        <p:spPr>
          <a:xfrm>
            <a:off x="3051810" y="1706880"/>
            <a:ext cx="6088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Matching 1 bits</a:t>
            </a:r>
            <a:endParaRPr lang="en-US" sz="2400" b="1"/>
          </a:p>
        </p:txBody>
      </p:sp>
      <p:pic>
        <p:nvPicPr>
          <p:cNvPr id="24" name="Picture 23" descr="matc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36870" y="387985"/>
            <a:ext cx="1318895" cy="1318895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9" name="Text Box 68"/>
          <p:cNvSpPr txBox="1"/>
          <p:nvPr/>
        </p:nvSpPr>
        <p:spPr>
          <a:xfrm>
            <a:off x="3051810" y="1706880"/>
            <a:ext cx="6088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Matching 1 bits</a:t>
            </a:r>
            <a:endParaRPr lang="en-US" sz="2400" b="1"/>
          </a:p>
        </p:txBody>
      </p:sp>
      <p:pic>
        <p:nvPicPr>
          <p:cNvPr id="24" name="Picture 23" descr="matc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36870" y="387985"/>
            <a:ext cx="1318895" cy="131889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750820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66180" y="3930015"/>
            <a:ext cx="1124585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35670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6" idx="2"/>
            <a:endCxn id="67" idx="0"/>
          </p:cNvCxnSpPr>
          <p:nvPr/>
        </p:nvCxnSpPr>
        <p:spPr>
          <a:xfrm flipH="1">
            <a:off x="9721215" y="3930015"/>
            <a:ext cx="123698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75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77" name="Text Box 76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78" name="Text Box 77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9" name="Text Box 68"/>
          <p:cNvSpPr txBox="1"/>
          <p:nvPr/>
        </p:nvSpPr>
        <p:spPr>
          <a:xfrm>
            <a:off x="3051810" y="1706880"/>
            <a:ext cx="6088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Matching 1 bits</a:t>
            </a:r>
            <a:endParaRPr lang="en-US" sz="2400"/>
          </a:p>
        </p:txBody>
      </p:sp>
      <p:pic>
        <p:nvPicPr>
          <p:cNvPr id="24" name="Picture 23" descr="matc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36870" y="387985"/>
            <a:ext cx="1318895" cy="131889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750820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66180" y="3930015"/>
            <a:ext cx="1124585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35670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6" idx="2"/>
            <a:endCxn id="67" idx="0"/>
          </p:cNvCxnSpPr>
          <p:nvPr/>
        </p:nvCxnSpPr>
        <p:spPr>
          <a:xfrm flipH="1">
            <a:off x="9721215" y="3930015"/>
            <a:ext cx="123698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1"/>
          <p:cNvSpPr txBox="1"/>
          <p:nvPr/>
        </p:nvSpPr>
        <p:spPr>
          <a:xfrm>
            <a:off x="3051810" y="2166620"/>
            <a:ext cx="6088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Matching 1s have equal rank</a:t>
            </a:r>
            <a:endParaRPr lang="en-US" sz="2400" b="1"/>
          </a:p>
        </p:txBody>
      </p:sp>
      <p:sp>
        <p:nvSpPr>
          <p:cNvPr id="33" name="Text Box 32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70" name="Text Box 69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9" name="Text Box 68"/>
          <p:cNvSpPr txBox="1"/>
          <p:nvPr/>
        </p:nvSpPr>
        <p:spPr>
          <a:xfrm>
            <a:off x="3051810" y="1706880"/>
            <a:ext cx="6088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Matching 1 bits</a:t>
            </a:r>
            <a:endParaRPr lang="en-US" sz="2400"/>
          </a:p>
        </p:txBody>
      </p:sp>
      <p:pic>
        <p:nvPicPr>
          <p:cNvPr id="24" name="Picture 23" descr="matc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36870" y="387985"/>
            <a:ext cx="1318895" cy="131889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750820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66180" y="3930015"/>
            <a:ext cx="1124585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35670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6" idx="2"/>
            <a:endCxn id="67" idx="0"/>
          </p:cNvCxnSpPr>
          <p:nvPr/>
        </p:nvCxnSpPr>
        <p:spPr>
          <a:xfrm flipH="1">
            <a:off x="9721215" y="3930015"/>
            <a:ext cx="123698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1"/>
          <p:cNvSpPr txBox="1"/>
          <p:nvPr/>
        </p:nvSpPr>
        <p:spPr>
          <a:xfrm>
            <a:off x="3051810" y="2166620"/>
            <a:ext cx="6088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Locate using rank and select</a:t>
            </a:r>
            <a:endParaRPr lang="en-US" sz="2400" b="1"/>
          </a:p>
        </p:txBody>
      </p:sp>
      <p:sp>
        <p:nvSpPr>
          <p:cNvPr id="70" name="Text Box 69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71" name="Text Box 70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72" name="Text Box 71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9" name="Text Box 68"/>
          <p:cNvSpPr txBox="1"/>
          <p:nvPr/>
        </p:nvSpPr>
        <p:spPr>
          <a:xfrm>
            <a:off x="3051810" y="1706880"/>
            <a:ext cx="6088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Efficient CPU implementation</a:t>
            </a:r>
            <a:endParaRPr lang="en-US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750820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66180" y="3930015"/>
            <a:ext cx="1124585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35670" y="3930015"/>
            <a:ext cx="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6" idx="2"/>
            <a:endCxn id="67" idx="0"/>
          </p:cNvCxnSpPr>
          <p:nvPr/>
        </p:nvCxnSpPr>
        <p:spPr>
          <a:xfrm flipH="1">
            <a:off x="9721215" y="3930015"/>
            <a:ext cx="1236980" cy="32639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fast_access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150" y="520700"/>
            <a:ext cx="1155700" cy="115570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4" name="Text Box 23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Range Queries</a:t>
            </a:r>
            <a:endParaRPr lang="en-US" sz="4000" b="1"/>
          </a:p>
        </p:txBody>
      </p:sp>
      <p:sp>
        <p:nvSpPr>
          <p:cNvPr id="25" name="Text Box 24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3: Speed</a:t>
            </a:r>
            <a:endParaRPr lang="en-US" sz="4000" b="1"/>
          </a:p>
        </p:txBody>
      </p:sp>
      <p:sp>
        <p:nvSpPr>
          <p:cNvPr id="21" name="Text Box 20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22" name="Text Box 21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  <p:sp>
        <p:nvSpPr>
          <p:cNvPr id="23" name="Text Box 22"/>
          <p:cNvSpPr txBox="1"/>
          <p:nvPr/>
        </p:nvSpPr>
        <p:spPr>
          <a:xfrm>
            <a:off x="1450975" y="2811780"/>
            <a:ext cx="2827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Traverse trie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1450975" y="3516630"/>
            <a:ext cx="2827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One cache miss per level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7676515" y="2811780"/>
            <a:ext cx="2827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Query Hierarchy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7676515" y="3516630"/>
            <a:ext cx="2827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Multiple cache misses per level</a:t>
            </a:r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65935" y="4629785"/>
            <a:ext cx="2137410" cy="400685"/>
            <a:chOff x="2428" y="7356"/>
            <a:chExt cx="3366" cy="631"/>
          </a:xfrm>
        </p:grpSpPr>
        <p:pic>
          <p:nvPicPr>
            <p:cNvPr id="8" name="Picture 7" descr="O_ope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28" y="7356"/>
              <a:ext cx="689" cy="631"/>
            </a:xfrm>
            <a:prstGeom prst="rect">
              <a:avLst/>
            </a:prstGeom>
          </p:spPr>
        </p:pic>
        <p:pic>
          <p:nvPicPr>
            <p:cNvPr id="9" name="Picture 8" descr="clos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1" y="7369"/>
              <a:ext cx="173" cy="618"/>
            </a:xfrm>
            <a:prstGeom prst="rect">
              <a:avLst/>
            </a:prstGeom>
          </p:spPr>
        </p:pic>
      </p:grpSp>
      <p:sp>
        <p:nvSpPr>
          <p:cNvPr id="10" name="Text Box 9"/>
          <p:cNvSpPr txBox="1"/>
          <p:nvPr/>
        </p:nvSpPr>
        <p:spPr>
          <a:xfrm>
            <a:off x="2070100" y="4591050"/>
            <a:ext cx="1894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Key length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2531110" y="1776730"/>
            <a:ext cx="712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Sketch endpoint keys</a:t>
            </a:r>
            <a:endParaRPr lang="en-US" sz="2400" b="1"/>
          </a:p>
        </p:txBody>
      </p:sp>
      <p:pic>
        <p:nvPicPr>
          <p:cNvPr id="25" name="Picture 24" descr="sketc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91150" y="367030"/>
            <a:ext cx="1409700" cy="140970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2531110" y="1776730"/>
            <a:ext cx="712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Sketch endpoint keys</a:t>
            </a:r>
            <a:endParaRPr lang="en-US" sz="2400" b="1"/>
          </a:p>
        </p:txBody>
      </p:sp>
      <p:pic>
        <p:nvPicPr>
          <p:cNvPr id="25" name="Picture 24" descr="sketch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91150" y="367030"/>
            <a:ext cx="1409700" cy="140970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2829560" y="22948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3255645" y="499110"/>
            <a:ext cx="260350" cy="1718310"/>
            <a:chOff x="1167" y="1425"/>
            <a:chExt cx="410" cy="2706"/>
          </a:xfrm>
        </p:grpSpPr>
        <p:sp>
          <p:nvSpPr>
            <p:cNvPr id="31" name="Rectangles 30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31"/>
          <p:cNvSpPr txBox="1"/>
          <p:nvPr/>
        </p:nvSpPr>
        <p:spPr>
          <a:xfrm>
            <a:off x="8339455" y="22948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33" name="Group 32"/>
          <p:cNvGrpSpPr/>
          <p:nvPr/>
        </p:nvGrpSpPr>
        <p:grpSpPr>
          <a:xfrm>
            <a:off x="8765540" y="499110"/>
            <a:ext cx="260350" cy="1718310"/>
            <a:chOff x="1167" y="1425"/>
            <a:chExt cx="410" cy="2706"/>
          </a:xfrm>
        </p:grpSpPr>
        <p:sp>
          <p:nvSpPr>
            <p:cNvPr id="73" name="Rectangles 72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4789170" y="509270"/>
            <a:ext cx="2613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Quotient cases:</a:t>
            </a:r>
            <a:endParaRPr lang="en-US" sz="2400" b="1"/>
          </a:p>
        </p:txBody>
      </p:sp>
      <p:sp>
        <p:nvSpPr>
          <p:cNvPr id="24" name="Text Box 23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2829560" y="22948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3255645" y="499110"/>
            <a:ext cx="260350" cy="1718310"/>
            <a:chOff x="1167" y="1425"/>
            <a:chExt cx="410" cy="2706"/>
          </a:xfrm>
        </p:grpSpPr>
        <p:sp>
          <p:nvSpPr>
            <p:cNvPr id="31" name="Rectangles 30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31"/>
          <p:cNvSpPr txBox="1"/>
          <p:nvPr/>
        </p:nvSpPr>
        <p:spPr>
          <a:xfrm>
            <a:off x="8339455" y="22948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33" name="Group 32"/>
          <p:cNvGrpSpPr/>
          <p:nvPr/>
        </p:nvGrpSpPr>
        <p:grpSpPr>
          <a:xfrm>
            <a:off x="8765540" y="499110"/>
            <a:ext cx="260350" cy="1718310"/>
            <a:chOff x="1167" y="1425"/>
            <a:chExt cx="410" cy="2706"/>
          </a:xfrm>
        </p:grpSpPr>
        <p:sp>
          <p:nvSpPr>
            <p:cNvPr id="73" name="Rectangles 72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4789170" y="509270"/>
            <a:ext cx="2613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Quotient cases:</a:t>
            </a:r>
            <a:endParaRPr lang="en-US" sz="2400" b="1"/>
          </a:p>
        </p:txBody>
      </p:sp>
      <p:pic>
        <p:nvPicPr>
          <p:cNvPr id="24" name="Picture 23" descr="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150" y="1693545"/>
            <a:ext cx="706755" cy="363220"/>
          </a:xfrm>
          <a:prstGeom prst="rect">
            <a:avLst/>
          </a:prstGeom>
        </p:spPr>
      </p:pic>
      <p:pic>
        <p:nvPicPr>
          <p:cNvPr id="26" name="Picture 25" descr="ne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645" y="1289050"/>
            <a:ext cx="703580" cy="928370"/>
          </a:xfrm>
          <a:prstGeom prst="rect">
            <a:avLst/>
          </a:prstGeom>
        </p:spPr>
      </p:pic>
      <p:sp>
        <p:nvSpPr>
          <p:cNvPr id="68" name="Text Box 67"/>
          <p:cNvSpPr txBox="1"/>
          <p:nvPr/>
        </p:nvSpPr>
        <p:spPr>
          <a:xfrm>
            <a:off x="2829560" y="22948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3255645" y="499110"/>
            <a:ext cx="260350" cy="1718310"/>
            <a:chOff x="1167" y="1425"/>
            <a:chExt cx="410" cy="2706"/>
          </a:xfrm>
        </p:grpSpPr>
        <p:sp>
          <p:nvSpPr>
            <p:cNvPr id="31" name="Rectangles 30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31"/>
          <p:cNvSpPr txBox="1"/>
          <p:nvPr/>
        </p:nvSpPr>
        <p:spPr>
          <a:xfrm>
            <a:off x="8339455" y="2294890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33" name="Group 32"/>
          <p:cNvGrpSpPr/>
          <p:nvPr/>
        </p:nvGrpSpPr>
        <p:grpSpPr>
          <a:xfrm>
            <a:off x="8765540" y="499110"/>
            <a:ext cx="260350" cy="1718310"/>
            <a:chOff x="1167" y="1425"/>
            <a:chExt cx="410" cy="2706"/>
          </a:xfrm>
        </p:grpSpPr>
        <p:sp>
          <p:nvSpPr>
            <p:cNvPr id="73" name="Rectangles 72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Box 24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9" name="Text Box 28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2707005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3133090" y="536575"/>
            <a:ext cx="260350" cy="1718310"/>
            <a:chOff x="1167" y="1425"/>
            <a:chExt cx="410" cy="2706"/>
          </a:xfrm>
        </p:grpSpPr>
        <p:sp>
          <p:nvSpPr>
            <p:cNvPr id="69" name="Rectangles 6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31"/>
          <p:cNvSpPr txBox="1"/>
          <p:nvPr/>
        </p:nvSpPr>
        <p:spPr>
          <a:xfrm>
            <a:off x="649732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33" name="Group 32"/>
          <p:cNvGrpSpPr/>
          <p:nvPr/>
        </p:nvGrpSpPr>
        <p:grpSpPr>
          <a:xfrm>
            <a:off x="6923405" y="536575"/>
            <a:ext cx="260350" cy="1718310"/>
            <a:chOff x="1167" y="1425"/>
            <a:chExt cx="410" cy="2706"/>
          </a:xfrm>
        </p:grpSpPr>
        <p:sp>
          <p:nvSpPr>
            <p:cNvPr id="73" name="Rectangles 72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 Box 74"/>
          <p:cNvSpPr txBox="1"/>
          <p:nvPr/>
        </p:nvSpPr>
        <p:spPr>
          <a:xfrm>
            <a:off x="690943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25" name="Text Box 24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pic>
        <p:nvPicPr>
          <p:cNvPr id="29" name="Picture 28" descr="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0135" y="637540"/>
            <a:ext cx="400050" cy="205740"/>
          </a:xfrm>
          <a:prstGeom prst="rect">
            <a:avLst/>
          </a:prstGeom>
        </p:spPr>
      </p:pic>
      <p:sp>
        <p:nvSpPr>
          <p:cNvPr id="81" name="Text Box 80"/>
          <p:cNvSpPr txBox="1"/>
          <p:nvPr/>
        </p:nvSpPr>
        <p:spPr>
          <a:xfrm>
            <a:off x="3119120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cxnSp>
        <p:nvCxnSpPr>
          <p:cNvPr id="78" name="Elbow Connector 77"/>
          <p:cNvCxnSpPr/>
          <p:nvPr/>
        </p:nvCxnSpPr>
        <p:spPr>
          <a:xfrm rot="5400000">
            <a:off x="4976495" y="1007110"/>
            <a:ext cx="2054860" cy="1826895"/>
          </a:xfrm>
          <a:prstGeom prst="bentConnector3">
            <a:avLst>
              <a:gd name="adj1" fmla="val 788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3"/>
          <p:cNvSpPr txBox="1"/>
          <p:nvPr/>
        </p:nvSpPr>
        <p:spPr>
          <a:xfrm>
            <a:off x="2707005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25" name="Group 24"/>
          <p:cNvGrpSpPr/>
          <p:nvPr/>
        </p:nvGrpSpPr>
        <p:grpSpPr>
          <a:xfrm>
            <a:off x="3133090" y="536575"/>
            <a:ext cx="260350" cy="1718310"/>
            <a:chOff x="1167" y="1425"/>
            <a:chExt cx="410" cy="2706"/>
          </a:xfrm>
        </p:grpSpPr>
        <p:sp>
          <p:nvSpPr>
            <p:cNvPr id="26" name="Rectangles 2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30"/>
          <p:cNvSpPr txBox="1"/>
          <p:nvPr/>
        </p:nvSpPr>
        <p:spPr>
          <a:xfrm>
            <a:off x="649732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76" name="Group 75"/>
          <p:cNvGrpSpPr/>
          <p:nvPr/>
        </p:nvGrpSpPr>
        <p:grpSpPr>
          <a:xfrm>
            <a:off x="6923405" y="536575"/>
            <a:ext cx="260350" cy="1718310"/>
            <a:chOff x="1167" y="1425"/>
            <a:chExt cx="410" cy="2706"/>
          </a:xfrm>
        </p:grpSpPr>
        <p:sp>
          <p:nvSpPr>
            <p:cNvPr id="79" name="Rectangles 7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80"/>
          <p:cNvSpPr txBox="1"/>
          <p:nvPr/>
        </p:nvSpPr>
        <p:spPr>
          <a:xfrm>
            <a:off x="690943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82" name="Elbow Connector 81"/>
          <p:cNvCxnSpPr/>
          <p:nvPr/>
        </p:nvCxnSpPr>
        <p:spPr>
          <a:xfrm rot="5400000" flipV="1">
            <a:off x="3219450" y="1076960"/>
            <a:ext cx="2034540" cy="1708150"/>
          </a:xfrm>
          <a:prstGeom prst="bentConnector3">
            <a:avLst>
              <a:gd name="adj1" fmla="val -187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0135" y="637540"/>
            <a:ext cx="400050" cy="205740"/>
          </a:xfrm>
          <a:prstGeom prst="rect">
            <a:avLst/>
          </a:prstGeom>
        </p:spPr>
      </p:pic>
      <p:sp>
        <p:nvSpPr>
          <p:cNvPr id="68" name="Text Box 67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70" name="Text Box 69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71" name="Text Box 70"/>
          <p:cNvSpPr txBox="1"/>
          <p:nvPr/>
        </p:nvSpPr>
        <p:spPr>
          <a:xfrm>
            <a:off x="3119120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cxnSp>
        <p:nvCxnSpPr>
          <p:cNvPr id="25" name="Straight Arrow Connector 24"/>
          <p:cNvCxnSpPr>
            <a:stCxn id="61" idx="2"/>
            <a:endCxn id="46" idx="0"/>
          </p:cNvCxnSpPr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 flipV="1">
            <a:off x="3219450" y="1076960"/>
            <a:ext cx="2034540" cy="1708150"/>
          </a:xfrm>
          <a:prstGeom prst="bentConnector3">
            <a:avLst>
              <a:gd name="adj1" fmla="val -187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4976495" y="1007110"/>
            <a:ext cx="2054860" cy="1826895"/>
          </a:xfrm>
          <a:prstGeom prst="bentConnector3">
            <a:avLst>
              <a:gd name="adj1" fmla="val 788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8"/>
          <p:cNvSpPr txBox="1"/>
          <p:nvPr/>
        </p:nvSpPr>
        <p:spPr>
          <a:xfrm>
            <a:off x="2707005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31" name="Group 30"/>
          <p:cNvGrpSpPr/>
          <p:nvPr/>
        </p:nvGrpSpPr>
        <p:grpSpPr>
          <a:xfrm>
            <a:off x="3133090" y="536575"/>
            <a:ext cx="260350" cy="1718310"/>
            <a:chOff x="1167" y="1425"/>
            <a:chExt cx="410" cy="2706"/>
          </a:xfrm>
        </p:grpSpPr>
        <p:sp>
          <p:nvSpPr>
            <p:cNvPr id="76" name="Rectangles 7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80"/>
          <p:cNvSpPr txBox="1"/>
          <p:nvPr/>
        </p:nvSpPr>
        <p:spPr>
          <a:xfrm>
            <a:off x="649732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82" name="Group 81"/>
          <p:cNvGrpSpPr/>
          <p:nvPr/>
        </p:nvGrpSpPr>
        <p:grpSpPr>
          <a:xfrm>
            <a:off x="6923405" y="536575"/>
            <a:ext cx="260350" cy="1718310"/>
            <a:chOff x="1167" y="1425"/>
            <a:chExt cx="410" cy="2706"/>
          </a:xfrm>
        </p:grpSpPr>
        <p:sp>
          <p:nvSpPr>
            <p:cNvPr id="83" name="Rectangles 82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84"/>
          <p:cNvSpPr txBox="1"/>
          <p:nvPr/>
        </p:nvSpPr>
        <p:spPr>
          <a:xfrm>
            <a:off x="690943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24" name="Text Box 23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pic>
        <p:nvPicPr>
          <p:cNvPr id="68" name="Picture 67" descr="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0135" y="637540"/>
            <a:ext cx="400050" cy="205740"/>
          </a:xfrm>
          <a:prstGeom prst="rect">
            <a:avLst/>
          </a:prstGeom>
        </p:spPr>
      </p:pic>
      <p:sp>
        <p:nvSpPr>
          <p:cNvPr id="69" name="Text Box 68"/>
          <p:cNvSpPr txBox="1"/>
          <p:nvPr/>
        </p:nvSpPr>
        <p:spPr>
          <a:xfrm>
            <a:off x="3119120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Rectangles 20"/>
          <p:cNvSpPr/>
          <p:nvPr/>
        </p:nvSpPr>
        <p:spPr>
          <a:xfrm>
            <a:off x="3312160" y="5053330"/>
            <a:ext cx="234061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0010</a:t>
            </a:r>
            <a:endParaRPr 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439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0110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cxnSp>
        <p:nvCxnSpPr>
          <p:cNvPr id="25" name="Straight Arrow Connector 24"/>
          <p:cNvCxnSpPr>
            <a:stCxn id="61" idx="2"/>
            <a:endCxn id="46" idx="0"/>
          </p:cNvCxnSpPr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6"/>
          <p:cNvSpPr txBox="1"/>
          <p:nvPr/>
        </p:nvSpPr>
        <p:spPr>
          <a:xfrm>
            <a:off x="2327275" y="6035675"/>
            <a:ext cx="7844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Scan for inclusion between endpoint remainders</a:t>
            </a:r>
            <a:endParaRPr lang="en-US" sz="2400" b="1"/>
          </a:p>
        </p:txBody>
      </p:sp>
      <p:cxnSp>
        <p:nvCxnSpPr>
          <p:cNvPr id="26" name="Elbow Connector 25"/>
          <p:cNvCxnSpPr/>
          <p:nvPr/>
        </p:nvCxnSpPr>
        <p:spPr>
          <a:xfrm rot="5400000" flipV="1">
            <a:off x="3219450" y="1076960"/>
            <a:ext cx="2034540" cy="1708150"/>
          </a:xfrm>
          <a:prstGeom prst="bentConnector3">
            <a:avLst>
              <a:gd name="adj1" fmla="val -187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4976495" y="1007110"/>
            <a:ext cx="2054860" cy="1826895"/>
          </a:xfrm>
          <a:prstGeom prst="bentConnector3">
            <a:avLst>
              <a:gd name="adj1" fmla="val 788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0"/>
          <p:cNvSpPr txBox="1"/>
          <p:nvPr/>
        </p:nvSpPr>
        <p:spPr>
          <a:xfrm>
            <a:off x="2707005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6" name="Group 75"/>
          <p:cNvGrpSpPr/>
          <p:nvPr/>
        </p:nvGrpSpPr>
        <p:grpSpPr>
          <a:xfrm>
            <a:off x="3133090" y="536575"/>
            <a:ext cx="260350" cy="1718310"/>
            <a:chOff x="1167" y="1425"/>
            <a:chExt cx="410" cy="2706"/>
          </a:xfrm>
        </p:grpSpPr>
        <p:sp>
          <p:nvSpPr>
            <p:cNvPr id="79" name="Rectangles 7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80"/>
          <p:cNvSpPr txBox="1"/>
          <p:nvPr/>
        </p:nvSpPr>
        <p:spPr>
          <a:xfrm>
            <a:off x="3119120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82" name="Text Box 81"/>
          <p:cNvSpPr txBox="1"/>
          <p:nvPr/>
        </p:nvSpPr>
        <p:spPr>
          <a:xfrm>
            <a:off x="649732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83" name="Group 82"/>
          <p:cNvGrpSpPr/>
          <p:nvPr/>
        </p:nvGrpSpPr>
        <p:grpSpPr>
          <a:xfrm>
            <a:off x="6923405" y="536575"/>
            <a:ext cx="260350" cy="1718310"/>
            <a:chOff x="1167" y="1425"/>
            <a:chExt cx="410" cy="2706"/>
          </a:xfrm>
        </p:grpSpPr>
        <p:sp>
          <p:nvSpPr>
            <p:cNvPr id="84" name="Rectangles 83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 Box 85"/>
          <p:cNvSpPr txBox="1"/>
          <p:nvPr/>
        </p:nvSpPr>
        <p:spPr>
          <a:xfrm>
            <a:off x="690943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pic>
        <p:nvPicPr>
          <p:cNvPr id="68" name="Picture 67" descr="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0135" y="637540"/>
            <a:ext cx="400050" cy="205740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Rectangles 31"/>
          <p:cNvSpPr/>
          <p:nvPr/>
        </p:nvSpPr>
        <p:spPr>
          <a:xfrm>
            <a:off x="3312160" y="5053330"/>
            <a:ext cx="234061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0010</a:t>
            </a:r>
            <a:endParaRPr 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439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0110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cxnSp>
        <p:nvCxnSpPr>
          <p:cNvPr id="25" name="Straight Arrow Connector 24"/>
          <p:cNvCxnSpPr>
            <a:stCxn id="61" idx="2"/>
            <a:endCxn id="46" idx="0"/>
          </p:cNvCxnSpPr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6"/>
          <p:cNvSpPr txBox="1"/>
          <p:nvPr/>
        </p:nvSpPr>
        <p:spPr>
          <a:xfrm>
            <a:off x="3124200" y="6035675"/>
            <a:ext cx="6250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Negative</a:t>
            </a:r>
            <a:endParaRPr lang="en-US" sz="2400" b="1"/>
          </a:p>
        </p:txBody>
      </p:sp>
      <p:cxnSp>
        <p:nvCxnSpPr>
          <p:cNvPr id="26" name="Elbow Connector 25"/>
          <p:cNvCxnSpPr/>
          <p:nvPr/>
        </p:nvCxnSpPr>
        <p:spPr>
          <a:xfrm rot="5400000" flipV="1">
            <a:off x="3219450" y="1076960"/>
            <a:ext cx="2034540" cy="1708150"/>
          </a:xfrm>
          <a:prstGeom prst="bentConnector3">
            <a:avLst>
              <a:gd name="adj1" fmla="val -187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4976495" y="1007110"/>
            <a:ext cx="2054860" cy="1826895"/>
          </a:xfrm>
          <a:prstGeom prst="bentConnector3">
            <a:avLst>
              <a:gd name="adj1" fmla="val 788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0"/>
          <p:cNvSpPr txBox="1"/>
          <p:nvPr/>
        </p:nvSpPr>
        <p:spPr>
          <a:xfrm>
            <a:off x="2707005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6" name="Group 75"/>
          <p:cNvGrpSpPr/>
          <p:nvPr/>
        </p:nvGrpSpPr>
        <p:grpSpPr>
          <a:xfrm>
            <a:off x="3133090" y="536575"/>
            <a:ext cx="260350" cy="1718310"/>
            <a:chOff x="1167" y="1425"/>
            <a:chExt cx="410" cy="2706"/>
          </a:xfrm>
        </p:grpSpPr>
        <p:sp>
          <p:nvSpPr>
            <p:cNvPr id="79" name="Rectangles 7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81"/>
          <p:cNvSpPr txBox="1"/>
          <p:nvPr/>
        </p:nvSpPr>
        <p:spPr>
          <a:xfrm>
            <a:off x="649732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83" name="Group 82"/>
          <p:cNvGrpSpPr/>
          <p:nvPr/>
        </p:nvGrpSpPr>
        <p:grpSpPr>
          <a:xfrm>
            <a:off x="6923405" y="536575"/>
            <a:ext cx="260350" cy="1718310"/>
            <a:chOff x="1167" y="1425"/>
            <a:chExt cx="410" cy="2706"/>
          </a:xfrm>
        </p:grpSpPr>
        <p:sp>
          <p:nvSpPr>
            <p:cNvPr id="84" name="Rectangles 83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 Box 85"/>
          <p:cNvSpPr txBox="1"/>
          <p:nvPr/>
        </p:nvSpPr>
        <p:spPr>
          <a:xfrm>
            <a:off x="690943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33" name="Text Box 32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70" name="Text Box 69"/>
          <p:cNvSpPr txBox="1"/>
          <p:nvPr/>
        </p:nvSpPr>
        <p:spPr>
          <a:xfrm>
            <a:off x="3119120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pic>
        <p:nvPicPr>
          <p:cNvPr id="71" name="Picture 70" descr="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0135" y="637540"/>
            <a:ext cx="400050" cy="20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2707005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6" name="Group 75"/>
          <p:cNvGrpSpPr/>
          <p:nvPr/>
        </p:nvGrpSpPr>
        <p:grpSpPr>
          <a:xfrm>
            <a:off x="3133090" y="536575"/>
            <a:ext cx="260350" cy="1718310"/>
            <a:chOff x="1167" y="1425"/>
            <a:chExt cx="410" cy="2706"/>
          </a:xfrm>
        </p:grpSpPr>
        <p:sp>
          <p:nvSpPr>
            <p:cNvPr id="79" name="Rectangles 7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81"/>
          <p:cNvSpPr txBox="1"/>
          <p:nvPr/>
        </p:nvSpPr>
        <p:spPr>
          <a:xfrm>
            <a:off x="649732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83" name="Group 82"/>
          <p:cNvGrpSpPr/>
          <p:nvPr/>
        </p:nvGrpSpPr>
        <p:grpSpPr>
          <a:xfrm>
            <a:off x="6923405" y="536575"/>
            <a:ext cx="260350" cy="1718310"/>
            <a:chOff x="1167" y="1425"/>
            <a:chExt cx="410" cy="2706"/>
          </a:xfrm>
        </p:grpSpPr>
        <p:sp>
          <p:nvSpPr>
            <p:cNvPr id="84" name="Rectangles 83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 Box 85"/>
          <p:cNvSpPr txBox="1"/>
          <p:nvPr/>
        </p:nvSpPr>
        <p:spPr>
          <a:xfrm>
            <a:off x="690943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70" name="Text Box 69"/>
          <p:cNvSpPr txBox="1"/>
          <p:nvPr/>
        </p:nvSpPr>
        <p:spPr>
          <a:xfrm>
            <a:off x="3119120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pic>
        <p:nvPicPr>
          <p:cNvPr id="71" name="Picture 70" descr="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0135" y="637540"/>
            <a:ext cx="400050" cy="20574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3: Speed</a:t>
            </a:r>
            <a:endParaRPr lang="en-US" sz="4000" b="1"/>
          </a:p>
        </p:txBody>
      </p:sp>
      <p:sp>
        <p:nvSpPr>
          <p:cNvPr id="21" name="Text Box 20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22" name="Text Box 21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  <p:sp>
        <p:nvSpPr>
          <p:cNvPr id="23" name="Text Box 22"/>
          <p:cNvSpPr txBox="1"/>
          <p:nvPr/>
        </p:nvSpPr>
        <p:spPr>
          <a:xfrm>
            <a:off x="1450975" y="2811780"/>
            <a:ext cx="2827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Traverse trie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1450975" y="3516630"/>
            <a:ext cx="2827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One cache miss per level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7676515" y="2811780"/>
            <a:ext cx="2827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Query Hierarchy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7676515" y="3516630"/>
            <a:ext cx="2827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Multiple cache misses per level</a:t>
            </a:r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65935" y="4629785"/>
            <a:ext cx="2137410" cy="400685"/>
            <a:chOff x="2428" y="7356"/>
            <a:chExt cx="3366" cy="631"/>
          </a:xfrm>
        </p:grpSpPr>
        <p:pic>
          <p:nvPicPr>
            <p:cNvPr id="2" name="Picture 1" descr="O_ope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28" y="7356"/>
              <a:ext cx="689" cy="631"/>
            </a:xfrm>
            <a:prstGeom prst="rect">
              <a:avLst/>
            </a:prstGeom>
          </p:spPr>
        </p:pic>
        <p:pic>
          <p:nvPicPr>
            <p:cNvPr id="5" name="Picture 4" descr="clos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1" y="7369"/>
              <a:ext cx="173" cy="618"/>
            </a:xfrm>
            <a:prstGeom prst="rect">
              <a:avLst/>
            </a:prstGeom>
          </p:spPr>
        </p:pic>
      </p:grpSp>
      <p:sp>
        <p:nvSpPr>
          <p:cNvPr id="7" name="Text Box 6"/>
          <p:cNvSpPr txBox="1"/>
          <p:nvPr/>
        </p:nvSpPr>
        <p:spPr>
          <a:xfrm>
            <a:off x="2070100" y="4591050"/>
            <a:ext cx="1894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Key length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02220" y="4621530"/>
            <a:ext cx="2974975" cy="400685"/>
            <a:chOff x="1913" y="7356"/>
            <a:chExt cx="4685" cy="631"/>
          </a:xfrm>
        </p:grpSpPr>
        <p:pic>
          <p:nvPicPr>
            <p:cNvPr id="9" name="Picture 8" descr="O_ope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13" y="7356"/>
              <a:ext cx="689" cy="631"/>
            </a:xfrm>
            <a:prstGeom prst="rect">
              <a:avLst/>
            </a:prstGeom>
          </p:spPr>
        </p:pic>
        <p:pic>
          <p:nvPicPr>
            <p:cNvPr id="10" name="Picture 9" descr="clos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5" y="7369"/>
              <a:ext cx="173" cy="618"/>
            </a:xfrm>
            <a:prstGeom prst="rect">
              <a:avLst/>
            </a:prstGeom>
          </p:spPr>
        </p:pic>
      </p:grpSp>
      <p:sp>
        <p:nvSpPr>
          <p:cNvPr id="11" name="Text Box 10"/>
          <p:cNvSpPr txBox="1"/>
          <p:nvPr/>
        </p:nvSpPr>
        <p:spPr>
          <a:xfrm>
            <a:off x="7948295" y="4603750"/>
            <a:ext cx="2669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Hierarchy Depth</a:t>
            </a:r>
            <a:endParaRPr 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880745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33" name="Group 32"/>
          <p:cNvGrpSpPr/>
          <p:nvPr/>
        </p:nvGrpSpPr>
        <p:grpSpPr>
          <a:xfrm>
            <a:off x="9233535" y="536575"/>
            <a:ext cx="260350" cy="1718310"/>
            <a:chOff x="1167" y="1425"/>
            <a:chExt cx="410" cy="2706"/>
          </a:xfrm>
        </p:grpSpPr>
        <p:sp>
          <p:nvSpPr>
            <p:cNvPr id="73" name="Rectangles 72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 Box 74"/>
          <p:cNvSpPr txBox="1"/>
          <p:nvPr/>
        </p:nvSpPr>
        <p:spPr>
          <a:xfrm>
            <a:off x="921956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24" name="Text Box 23"/>
          <p:cNvSpPr txBox="1"/>
          <p:nvPr/>
        </p:nvSpPr>
        <p:spPr>
          <a:xfrm>
            <a:off x="28194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6" name="Group 75"/>
          <p:cNvGrpSpPr/>
          <p:nvPr/>
        </p:nvGrpSpPr>
        <p:grpSpPr>
          <a:xfrm>
            <a:off x="3245485" y="536575"/>
            <a:ext cx="260350" cy="1718310"/>
            <a:chOff x="1167" y="1425"/>
            <a:chExt cx="410" cy="2706"/>
          </a:xfrm>
        </p:grpSpPr>
        <p:sp>
          <p:nvSpPr>
            <p:cNvPr id="79" name="Rectangles 7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80"/>
          <p:cNvSpPr txBox="1"/>
          <p:nvPr/>
        </p:nvSpPr>
        <p:spPr>
          <a:xfrm>
            <a:off x="32315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pic>
        <p:nvPicPr>
          <p:cNvPr id="27" name="Picture 26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075" y="471805"/>
            <a:ext cx="408940" cy="539750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9" name="Text Box 28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880745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33" name="Group 32"/>
          <p:cNvGrpSpPr/>
          <p:nvPr/>
        </p:nvGrpSpPr>
        <p:grpSpPr>
          <a:xfrm>
            <a:off x="9233535" y="536575"/>
            <a:ext cx="260350" cy="1718310"/>
            <a:chOff x="1167" y="1425"/>
            <a:chExt cx="410" cy="2706"/>
          </a:xfrm>
        </p:grpSpPr>
        <p:sp>
          <p:nvSpPr>
            <p:cNvPr id="73" name="Rectangles 72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 Box 74"/>
          <p:cNvSpPr txBox="1"/>
          <p:nvPr/>
        </p:nvSpPr>
        <p:spPr>
          <a:xfrm>
            <a:off x="921956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26" name="Text Box 25"/>
          <p:cNvSpPr txBox="1"/>
          <p:nvPr/>
        </p:nvSpPr>
        <p:spPr>
          <a:xfrm>
            <a:off x="28194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27" name="Group 26"/>
          <p:cNvGrpSpPr/>
          <p:nvPr/>
        </p:nvGrpSpPr>
        <p:grpSpPr>
          <a:xfrm>
            <a:off x="3245485" y="536575"/>
            <a:ext cx="260350" cy="1718310"/>
            <a:chOff x="1167" y="1425"/>
            <a:chExt cx="410" cy="2706"/>
          </a:xfrm>
        </p:grpSpPr>
        <p:sp>
          <p:nvSpPr>
            <p:cNvPr id="29" name="Rectangles 2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 Box 68"/>
          <p:cNvSpPr txBox="1"/>
          <p:nvPr/>
        </p:nvSpPr>
        <p:spPr>
          <a:xfrm>
            <a:off x="32315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78" name="Elbow Connector 77"/>
          <p:cNvCxnSpPr/>
          <p:nvPr/>
        </p:nvCxnSpPr>
        <p:spPr>
          <a:xfrm rot="5400000">
            <a:off x="7292340" y="1002030"/>
            <a:ext cx="2044065" cy="1847215"/>
          </a:xfrm>
          <a:prstGeom prst="bentConnector3">
            <a:avLst>
              <a:gd name="adj1" fmla="val 528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5400000" flipV="1">
            <a:off x="3286125" y="1143000"/>
            <a:ext cx="2023745" cy="1586230"/>
          </a:xfrm>
          <a:prstGeom prst="bentConnector3">
            <a:avLst>
              <a:gd name="adj1" fmla="val 549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075" y="471805"/>
            <a:ext cx="408940" cy="539750"/>
          </a:xfrm>
          <a:prstGeom prst="rect">
            <a:avLst/>
          </a:prstGeom>
        </p:spPr>
      </p:pic>
      <p:sp>
        <p:nvSpPr>
          <p:cNvPr id="31" name="Text Box 30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71" name="Text Box 70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72" name="Text Box 71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Rectangles 23"/>
          <p:cNvSpPr/>
          <p:nvPr/>
        </p:nvSpPr>
        <p:spPr>
          <a:xfrm>
            <a:off x="5652135" y="3483610"/>
            <a:ext cx="122682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880745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26" name="Group 25"/>
          <p:cNvGrpSpPr/>
          <p:nvPr/>
        </p:nvGrpSpPr>
        <p:grpSpPr>
          <a:xfrm>
            <a:off x="9233535" y="536575"/>
            <a:ext cx="260350" cy="1718310"/>
            <a:chOff x="1167" y="1425"/>
            <a:chExt cx="410" cy="2706"/>
          </a:xfrm>
        </p:grpSpPr>
        <p:sp>
          <p:nvSpPr>
            <p:cNvPr id="27" name="Rectangles 26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76"/>
          <p:cNvSpPr txBox="1"/>
          <p:nvPr/>
        </p:nvSpPr>
        <p:spPr>
          <a:xfrm>
            <a:off x="921956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78" name="Elbow Connector 77"/>
          <p:cNvCxnSpPr/>
          <p:nvPr/>
        </p:nvCxnSpPr>
        <p:spPr>
          <a:xfrm rot="5400000">
            <a:off x="7292340" y="1002030"/>
            <a:ext cx="2044065" cy="1847215"/>
          </a:xfrm>
          <a:prstGeom prst="bentConnector3">
            <a:avLst>
              <a:gd name="adj1" fmla="val 528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5400000" flipV="1">
            <a:off x="3286125" y="1143000"/>
            <a:ext cx="2023745" cy="1586230"/>
          </a:xfrm>
          <a:prstGeom prst="bentConnector3">
            <a:avLst>
              <a:gd name="adj1" fmla="val 549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79"/>
          <p:cNvSpPr txBox="1"/>
          <p:nvPr/>
        </p:nvSpPr>
        <p:spPr>
          <a:xfrm>
            <a:off x="28194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81" name="Group 80"/>
          <p:cNvGrpSpPr/>
          <p:nvPr/>
        </p:nvGrpSpPr>
        <p:grpSpPr>
          <a:xfrm>
            <a:off x="3245485" y="536575"/>
            <a:ext cx="260350" cy="1718310"/>
            <a:chOff x="1167" y="1425"/>
            <a:chExt cx="410" cy="2706"/>
          </a:xfrm>
        </p:grpSpPr>
        <p:sp>
          <p:nvSpPr>
            <p:cNvPr id="82" name="Rectangles 81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Box 83"/>
          <p:cNvSpPr txBox="1"/>
          <p:nvPr/>
        </p:nvSpPr>
        <p:spPr>
          <a:xfrm>
            <a:off x="32315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pic>
        <p:nvPicPr>
          <p:cNvPr id="29" name="Picture 28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075" y="471805"/>
            <a:ext cx="408940" cy="539750"/>
          </a:xfrm>
          <a:prstGeom prst="rect">
            <a:avLst/>
          </a:prstGeom>
        </p:spPr>
      </p:pic>
      <p:sp>
        <p:nvSpPr>
          <p:cNvPr id="31" name="Text Box 30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Rectangles 23"/>
          <p:cNvSpPr/>
          <p:nvPr/>
        </p:nvSpPr>
        <p:spPr>
          <a:xfrm>
            <a:off x="5652135" y="3483610"/>
            <a:ext cx="122682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124200" y="5842000"/>
            <a:ext cx="6250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Run strictly in range</a:t>
            </a:r>
            <a:endParaRPr lang="en-US" sz="2400" b="1"/>
          </a:p>
        </p:txBody>
      </p:sp>
      <p:sp>
        <p:nvSpPr>
          <p:cNvPr id="25" name="Text Box 24"/>
          <p:cNvSpPr txBox="1"/>
          <p:nvPr/>
        </p:nvSpPr>
        <p:spPr>
          <a:xfrm>
            <a:off x="880745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26" name="Group 25"/>
          <p:cNvGrpSpPr/>
          <p:nvPr/>
        </p:nvGrpSpPr>
        <p:grpSpPr>
          <a:xfrm>
            <a:off x="9233535" y="536575"/>
            <a:ext cx="260350" cy="1718310"/>
            <a:chOff x="1167" y="1425"/>
            <a:chExt cx="410" cy="2706"/>
          </a:xfrm>
        </p:grpSpPr>
        <p:sp>
          <p:nvSpPr>
            <p:cNvPr id="76" name="Rectangles 7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7"/>
          <p:cNvSpPr txBox="1"/>
          <p:nvPr/>
        </p:nvSpPr>
        <p:spPr>
          <a:xfrm>
            <a:off x="921956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79" name="Elbow Connector 78"/>
          <p:cNvCxnSpPr/>
          <p:nvPr/>
        </p:nvCxnSpPr>
        <p:spPr>
          <a:xfrm rot="5400000">
            <a:off x="7292340" y="1002030"/>
            <a:ext cx="2044065" cy="1847215"/>
          </a:xfrm>
          <a:prstGeom prst="bentConnector3">
            <a:avLst>
              <a:gd name="adj1" fmla="val 528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rot="5400000" flipV="1">
            <a:off x="3286125" y="1143000"/>
            <a:ext cx="2023745" cy="1586230"/>
          </a:xfrm>
          <a:prstGeom prst="bentConnector3">
            <a:avLst>
              <a:gd name="adj1" fmla="val 549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80"/>
          <p:cNvSpPr txBox="1"/>
          <p:nvPr/>
        </p:nvSpPr>
        <p:spPr>
          <a:xfrm>
            <a:off x="28194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82" name="Group 81"/>
          <p:cNvGrpSpPr/>
          <p:nvPr/>
        </p:nvGrpSpPr>
        <p:grpSpPr>
          <a:xfrm>
            <a:off x="3245485" y="536575"/>
            <a:ext cx="260350" cy="1718310"/>
            <a:chOff x="1167" y="1425"/>
            <a:chExt cx="410" cy="2706"/>
          </a:xfrm>
        </p:grpSpPr>
        <p:sp>
          <p:nvSpPr>
            <p:cNvPr id="83" name="Rectangles 82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84"/>
          <p:cNvSpPr txBox="1"/>
          <p:nvPr/>
        </p:nvSpPr>
        <p:spPr>
          <a:xfrm>
            <a:off x="32315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pic>
        <p:nvPicPr>
          <p:cNvPr id="29" name="Picture 28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075" y="471805"/>
            <a:ext cx="408940" cy="539750"/>
          </a:xfrm>
          <a:prstGeom prst="rect">
            <a:avLst/>
          </a:prstGeom>
        </p:spPr>
      </p:pic>
      <p:sp>
        <p:nvSpPr>
          <p:cNvPr id="31" name="Text Box 30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Rectangles 23"/>
          <p:cNvSpPr/>
          <p:nvPr/>
        </p:nvSpPr>
        <p:spPr>
          <a:xfrm>
            <a:off x="5652135" y="3483610"/>
            <a:ext cx="122682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124200" y="5842000"/>
            <a:ext cx="6250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Run strictly in range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3124200" y="6250305"/>
            <a:ext cx="6250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True Positive</a:t>
            </a:r>
            <a:endParaRPr lang="en-US" sz="2400" b="1"/>
          </a:p>
        </p:txBody>
      </p:sp>
      <p:sp>
        <p:nvSpPr>
          <p:cNvPr id="77" name="Text Box 76"/>
          <p:cNvSpPr txBox="1"/>
          <p:nvPr/>
        </p:nvSpPr>
        <p:spPr>
          <a:xfrm>
            <a:off x="880745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78" name="Group 77"/>
          <p:cNvGrpSpPr/>
          <p:nvPr/>
        </p:nvGrpSpPr>
        <p:grpSpPr>
          <a:xfrm>
            <a:off x="9233535" y="536575"/>
            <a:ext cx="260350" cy="1718310"/>
            <a:chOff x="1167" y="1425"/>
            <a:chExt cx="410" cy="2706"/>
          </a:xfrm>
        </p:grpSpPr>
        <p:sp>
          <p:nvSpPr>
            <p:cNvPr id="79" name="Rectangles 7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80"/>
          <p:cNvSpPr txBox="1"/>
          <p:nvPr/>
        </p:nvSpPr>
        <p:spPr>
          <a:xfrm>
            <a:off x="921956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82" name="Elbow Connector 81"/>
          <p:cNvCxnSpPr/>
          <p:nvPr/>
        </p:nvCxnSpPr>
        <p:spPr>
          <a:xfrm rot="5400000">
            <a:off x="7292340" y="1002030"/>
            <a:ext cx="2044065" cy="1847215"/>
          </a:xfrm>
          <a:prstGeom prst="bentConnector3">
            <a:avLst>
              <a:gd name="adj1" fmla="val 528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5400000" flipV="1">
            <a:off x="3286125" y="1143000"/>
            <a:ext cx="2023745" cy="1586230"/>
          </a:xfrm>
          <a:prstGeom prst="bentConnector3">
            <a:avLst>
              <a:gd name="adj1" fmla="val 549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83"/>
          <p:cNvSpPr txBox="1"/>
          <p:nvPr/>
        </p:nvSpPr>
        <p:spPr>
          <a:xfrm>
            <a:off x="28194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85" name="Group 84"/>
          <p:cNvGrpSpPr/>
          <p:nvPr/>
        </p:nvGrpSpPr>
        <p:grpSpPr>
          <a:xfrm>
            <a:off x="3245485" y="536575"/>
            <a:ext cx="260350" cy="1718310"/>
            <a:chOff x="1167" y="1425"/>
            <a:chExt cx="410" cy="2706"/>
          </a:xfrm>
        </p:grpSpPr>
        <p:sp>
          <p:nvSpPr>
            <p:cNvPr id="86" name="Rectangles 8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Box 87"/>
          <p:cNvSpPr txBox="1"/>
          <p:nvPr/>
        </p:nvSpPr>
        <p:spPr>
          <a:xfrm>
            <a:off x="32315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pic>
        <p:nvPicPr>
          <p:cNvPr id="26" name="Picture 25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075" y="471805"/>
            <a:ext cx="408940" cy="539750"/>
          </a:xfrm>
          <a:prstGeom prst="rect">
            <a:avLst/>
          </a:prstGeom>
        </p:spPr>
      </p:pic>
      <p:sp>
        <p:nvSpPr>
          <p:cNvPr id="29" name="Text Box 28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31" name="Text Box 30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32" name="Text Box 31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77" name="Text Box 76"/>
          <p:cNvSpPr txBox="1"/>
          <p:nvPr/>
        </p:nvSpPr>
        <p:spPr>
          <a:xfrm>
            <a:off x="880745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78" name="Group 77"/>
          <p:cNvGrpSpPr/>
          <p:nvPr/>
        </p:nvGrpSpPr>
        <p:grpSpPr>
          <a:xfrm>
            <a:off x="9233535" y="536575"/>
            <a:ext cx="260350" cy="1718310"/>
            <a:chOff x="1167" y="1425"/>
            <a:chExt cx="410" cy="2706"/>
          </a:xfrm>
        </p:grpSpPr>
        <p:sp>
          <p:nvSpPr>
            <p:cNvPr id="79" name="Rectangles 7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80"/>
          <p:cNvSpPr txBox="1"/>
          <p:nvPr/>
        </p:nvSpPr>
        <p:spPr>
          <a:xfrm>
            <a:off x="921956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84" name="Text Box 83"/>
          <p:cNvSpPr txBox="1"/>
          <p:nvPr/>
        </p:nvSpPr>
        <p:spPr>
          <a:xfrm>
            <a:off x="28194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85" name="Group 84"/>
          <p:cNvGrpSpPr/>
          <p:nvPr/>
        </p:nvGrpSpPr>
        <p:grpSpPr>
          <a:xfrm>
            <a:off x="3245485" y="536575"/>
            <a:ext cx="260350" cy="1718310"/>
            <a:chOff x="1167" y="1425"/>
            <a:chExt cx="410" cy="2706"/>
          </a:xfrm>
        </p:grpSpPr>
        <p:sp>
          <p:nvSpPr>
            <p:cNvPr id="86" name="Rectangles 8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Box 87"/>
          <p:cNvSpPr txBox="1"/>
          <p:nvPr/>
        </p:nvSpPr>
        <p:spPr>
          <a:xfrm>
            <a:off x="32315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pic>
        <p:nvPicPr>
          <p:cNvPr id="27" name="Picture 26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075" y="471805"/>
            <a:ext cx="408940" cy="53975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7747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1200785" y="536575"/>
            <a:ext cx="260350" cy="1718310"/>
            <a:chOff x="1167" y="1425"/>
            <a:chExt cx="410" cy="2706"/>
          </a:xfrm>
        </p:grpSpPr>
        <p:sp>
          <p:nvSpPr>
            <p:cNvPr id="69" name="Rectangles 6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0"/>
          <p:cNvSpPr txBox="1"/>
          <p:nvPr/>
        </p:nvSpPr>
        <p:spPr>
          <a:xfrm>
            <a:off x="11868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24" name="Text Box 23"/>
          <p:cNvSpPr txBox="1"/>
          <p:nvPr/>
        </p:nvSpPr>
        <p:spPr>
          <a:xfrm>
            <a:off x="626237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25" name="Group 24"/>
          <p:cNvGrpSpPr/>
          <p:nvPr/>
        </p:nvGrpSpPr>
        <p:grpSpPr>
          <a:xfrm>
            <a:off x="6688455" y="536575"/>
            <a:ext cx="260350" cy="1718310"/>
            <a:chOff x="1167" y="1425"/>
            <a:chExt cx="410" cy="2706"/>
          </a:xfrm>
        </p:grpSpPr>
        <p:sp>
          <p:nvSpPr>
            <p:cNvPr id="26" name="Rectangles 2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28"/>
          <p:cNvSpPr txBox="1"/>
          <p:nvPr/>
        </p:nvSpPr>
        <p:spPr>
          <a:xfrm>
            <a:off x="667448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pic>
        <p:nvPicPr>
          <p:cNvPr id="31" name="Picture 30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130" y="471805"/>
            <a:ext cx="408940" cy="539750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73" name="Text Box 72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7747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2" name="Group 71"/>
          <p:cNvGrpSpPr/>
          <p:nvPr/>
        </p:nvGrpSpPr>
        <p:grpSpPr>
          <a:xfrm>
            <a:off x="1200785" y="536575"/>
            <a:ext cx="260350" cy="1718310"/>
            <a:chOff x="1167" y="1425"/>
            <a:chExt cx="410" cy="2706"/>
          </a:xfrm>
        </p:grpSpPr>
        <p:sp>
          <p:nvSpPr>
            <p:cNvPr id="69" name="Rectangles 6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0"/>
          <p:cNvSpPr txBox="1"/>
          <p:nvPr/>
        </p:nvSpPr>
        <p:spPr>
          <a:xfrm>
            <a:off x="11868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32" name="Text Box 31"/>
          <p:cNvSpPr txBox="1"/>
          <p:nvPr/>
        </p:nvSpPr>
        <p:spPr>
          <a:xfrm>
            <a:off x="626237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33" name="Group 32"/>
          <p:cNvGrpSpPr/>
          <p:nvPr/>
        </p:nvGrpSpPr>
        <p:grpSpPr>
          <a:xfrm>
            <a:off x="6688455" y="536575"/>
            <a:ext cx="260350" cy="1718310"/>
            <a:chOff x="1167" y="1425"/>
            <a:chExt cx="410" cy="2706"/>
          </a:xfrm>
        </p:grpSpPr>
        <p:sp>
          <p:nvSpPr>
            <p:cNvPr id="73" name="Rectangles 72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 Box 74"/>
          <p:cNvSpPr txBox="1"/>
          <p:nvPr/>
        </p:nvSpPr>
        <p:spPr>
          <a:xfrm>
            <a:off x="667448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31" name="Elbow Connector 30"/>
          <p:cNvCxnSpPr/>
          <p:nvPr/>
        </p:nvCxnSpPr>
        <p:spPr>
          <a:xfrm rot="5400000" flipV="1">
            <a:off x="1083945" y="1280795"/>
            <a:ext cx="2033905" cy="1300480"/>
          </a:xfrm>
          <a:prstGeom prst="bentConnector3">
            <a:avLst>
              <a:gd name="adj1" fmla="val 296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rot="5400000">
            <a:off x="4869815" y="1144905"/>
            <a:ext cx="2023745" cy="1581785"/>
          </a:xfrm>
          <a:prstGeom prst="bentConnector3">
            <a:avLst>
              <a:gd name="adj1" fmla="val 502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130" y="471805"/>
            <a:ext cx="408940" cy="539750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9" idx="2"/>
            <a:endCxn id="2" idx="0"/>
          </p:cNvCxnSpPr>
          <p:nvPr/>
        </p:nvCxnSpPr>
        <p:spPr>
          <a:xfrm>
            <a:off x="2750820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5"/>
          <p:cNvSpPr txBox="1"/>
          <p:nvPr/>
        </p:nvSpPr>
        <p:spPr>
          <a:xfrm>
            <a:off x="7747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27" name="Group 26"/>
          <p:cNvGrpSpPr/>
          <p:nvPr/>
        </p:nvGrpSpPr>
        <p:grpSpPr>
          <a:xfrm>
            <a:off x="1200785" y="536575"/>
            <a:ext cx="260350" cy="1718310"/>
            <a:chOff x="1167" y="1425"/>
            <a:chExt cx="410" cy="2706"/>
          </a:xfrm>
        </p:grpSpPr>
        <p:sp>
          <p:nvSpPr>
            <p:cNvPr id="29" name="Rectangles 28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7"/>
          <p:cNvSpPr txBox="1"/>
          <p:nvPr/>
        </p:nvSpPr>
        <p:spPr>
          <a:xfrm>
            <a:off x="11868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79" name="Text Box 78"/>
          <p:cNvSpPr txBox="1"/>
          <p:nvPr/>
        </p:nvSpPr>
        <p:spPr>
          <a:xfrm>
            <a:off x="626237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80" name="Group 79"/>
          <p:cNvGrpSpPr/>
          <p:nvPr/>
        </p:nvGrpSpPr>
        <p:grpSpPr>
          <a:xfrm>
            <a:off x="6688455" y="536575"/>
            <a:ext cx="260350" cy="1718310"/>
            <a:chOff x="1167" y="1425"/>
            <a:chExt cx="410" cy="2706"/>
          </a:xfrm>
        </p:grpSpPr>
        <p:sp>
          <p:nvSpPr>
            <p:cNvPr id="81" name="Rectangles 80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82"/>
          <p:cNvSpPr txBox="1"/>
          <p:nvPr/>
        </p:nvSpPr>
        <p:spPr>
          <a:xfrm>
            <a:off x="667448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84" name="Elbow Connector 83"/>
          <p:cNvCxnSpPr/>
          <p:nvPr/>
        </p:nvCxnSpPr>
        <p:spPr>
          <a:xfrm rot="5400000">
            <a:off x="4869815" y="1144905"/>
            <a:ext cx="2023745" cy="1581785"/>
          </a:xfrm>
          <a:prstGeom prst="bentConnector3">
            <a:avLst>
              <a:gd name="adj1" fmla="val 502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5400000" flipV="1">
            <a:off x="1083945" y="1280795"/>
            <a:ext cx="2033905" cy="1300480"/>
          </a:xfrm>
          <a:prstGeom prst="bentConnector3">
            <a:avLst>
              <a:gd name="adj1" fmla="val 296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130" y="471805"/>
            <a:ext cx="408940" cy="539750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0010</a:t>
            </a:r>
            <a:endParaRPr 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439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0110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1110</a:t>
            </a:r>
            <a:endParaRPr lang="en-US" sz="2400" b="1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9" idx="2"/>
            <a:endCxn id="2" idx="0"/>
          </p:cNvCxnSpPr>
          <p:nvPr/>
        </p:nvCxnSpPr>
        <p:spPr>
          <a:xfrm>
            <a:off x="2750820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6"/>
          <p:cNvSpPr txBox="1"/>
          <p:nvPr/>
        </p:nvSpPr>
        <p:spPr>
          <a:xfrm>
            <a:off x="3124200" y="6035675"/>
            <a:ext cx="6250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Max in left run, min in right run</a:t>
            </a: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7747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29" name="Group 28"/>
          <p:cNvGrpSpPr/>
          <p:nvPr/>
        </p:nvGrpSpPr>
        <p:grpSpPr>
          <a:xfrm>
            <a:off x="1200785" y="536575"/>
            <a:ext cx="260350" cy="1718310"/>
            <a:chOff x="1167" y="1425"/>
            <a:chExt cx="410" cy="2706"/>
          </a:xfrm>
        </p:grpSpPr>
        <p:sp>
          <p:nvSpPr>
            <p:cNvPr id="77" name="Rectangles 76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Box 78"/>
          <p:cNvSpPr txBox="1"/>
          <p:nvPr/>
        </p:nvSpPr>
        <p:spPr>
          <a:xfrm>
            <a:off x="11868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80" name="Text Box 79"/>
          <p:cNvSpPr txBox="1"/>
          <p:nvPr/>
        </p:nvSpPr>
        <p:spPr>
          <a:xfrm>
            <a:off x="626237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81" name="Group 80"/>
          <p:cNvGrpSpPr/>
          <p:nvPr/>
        </p:nvGrpSpPr>
        <p:grpSpPr>
          <a:xfrm>
            <a:off x="6688455" y="536575"/>
            <a:ext cx="260350" cy="1718310"/>
            <a:chOff x="1167" y="1425"/>
            <a:chExt cx="410" cy="2706"/>
          </a:xfrm>
        </p:grpSpPr>
        <p:sp>
          <p:nvSpPr>
            <p:cNvPr id="82" name="Rectangles 81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Box 83"/>
          <p:cNvSpPr txBox="1"/>
          <p:nvPr/>
        </p:nvSpPr>
        <p:spPr>
          <a:xfrm>
            <a:off x="667448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85" name="Elbow Connector 84"/>
          <p:cNvCxnSpPr/>
          <p:nvPr/>
        </p:nvCxnSpPr>
        <p:spPr>
          <a:xfrm rot="5400000">
            <a:off x="4869815" y="1144905"/>
            <a:ext cx="2023745" cy="1581785"/>
          </a:xfrm>
          <a:prstGeom prst="bentConnector3">
            <a:avLst>
              <a:gd name="adj1" fmla="val 502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5400000" flipV="1">
            <a:off x="1083945" y="1280795"/>
            <a:ext cx="2033905" cy="1300480"/>
          </a:xfrm>
          <a:prstGeom prst="bentConnector3">
            <a:avLst>
              <a:gd name="adj1" fmla="val 296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130" y="471805"/>
            <a:ext cx="408940" cy="539750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1: Dynamicity</a:t>
            </a:r>
            <a:endParaRPr lang="en-US" sz="4000" b="1"/>
          </a:p>
        </p:txBody>
      </p:sp>
      <p:sp>
        <p:nvSpPr>
          <p:cNvPr id="5" name="Text Box 4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388485" y="1979930"/>
            <a:ext cx="3415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/>
              <a:t>Problems?</a:t>
            </a:r>
            <a:endParaRPr lang="en-US" sz="4800" b="1"/>
          </a:p>
        </p:txBody>
      </p:sp>
      <p:grpSp>
        <p:nvGrpSpPr>
          <p:cNvPr id="10" name="Group 9"/>
          <p:cNvGrpSpPr/>
          <p:nvPr/>
        </p:nvGrpSpPr>
        <p:grpSpPr>
          <a:xfrm>
            <a:off x="4682490" y="2973705"/>
            <a:ext cx="2827020" cy="2393950"/>
            <a:chOff x="7742" y="4683"/>
            <a:chExt cx="4452" cy="3770"/>
          </a:xfrm>
        </p:grpSpPr>
        <p:sp>
          <p:nvSpPr>
            <p:cNvPr id="8" name="Text Box 7"/>
            <p:cNvSpPr txBox="1"/>
            <p:nvPr/>
          </p:nvSpPr>
          <p:spPr>
            <a:xfrm>
              <a:off x="7742" y="7535"/>
              <a:ext cx="445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 b="1"/>
                <a:t>SuRF</a:t>
              </a:r>
              <a:endParaRPr lang="en-US" sz="3200" b="1"/>
            </a:p>
          </p:txBody>
        </p:sp>
        <p:pic>
          <p:nvPicPr>
            <p:cNvPr id="9" name="Picture 8" descr="sur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42" y="4683"/>
              <a:ext cx="2852" cy="28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0010</a:t>
            </a:r>
            <a:endParaRPr 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439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0110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1110</a:t>
            </a:r>
            <a:endParaRPr lang="en-US" sz="2400" b="1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9" idx="2"/>
            <a:endCxn id="2" idx="0"/>
          </p:cNvCxnSpPr>
          <p:nvPr/>
        </p:nvCxnSpPr>
        <p:spPr>
          <a:xfrm>
            <a:off x="2750820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6"/>
          <p:cNvSpPr txBox="1"/>
          <p:nvPr/>
        </p:nvSpPr>
        <p:spPr>
          <a:xfrm>
            <a:off x="2326640" y="5810885"/>
            <a:ext cx="83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Max</a:t>
            </a:r>
            <a:endParaRPr lang="en-US" sz="2400" b="1"/>
          </a:p>
        </p:txBody>
      </p:sp>
      <p:sp>
        <p:nvSpPr>
          <p:cNvPr id="26" name="Right Brace 25"/>
          <p:cNvSpPr/>
          <p:nvPr/>
        </p:nvSpPr>
        <p:spPr>
          <a:xfrm rot="5400000">
            <a:off x="2667000" y="5093970"/>
            <a:ext cx="113030" cy="1095375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>
            <a:off x="4430395" y="4537075"/>
            <a:ext cx="113030" cy="2209800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7" name="Text Box 76"/>
          <p:cNvSpPr txBox="1"/>
          <p:nvPr/>
        </p:nvSpPr>
        <p:spPr>
          <a:xfrm>
            <a:off x="4069080" y="5810885"/>
            <a:ext cx="83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Min</a:t>
            </a:r>
            <a:endParaRPr lang="en-US" sz="2400" b="1"/>
          </a:p>
        </p:txBody>
      </p:sp>
      <p:sp>
        <p:nvSpPr>
          <p:cNvPr id="78" name="Text Box 77"/>
          <p:cNvSpPr txBox="1"/>
          <p:nvPr/>
        </p:nvSpPr>
        <p:spPr>
          <a:xfrm>
            <a:off x="7747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79" name="Group 78"/>
          <p:cNvGrpSpPr/>
          <p:nvPr/>
        </p:nvGrpSpPr>
        <p:grpSpPr>
          <a:xfrm>
            <a:off x="1200785" y="536575"/>
            <a:ext cx="260350" cy="1718310"/>
            <a:chOff x="1167" y="1425"/>
            <a:chExt cx="410" cy="2706"/>
          </a:xfrm>
        </p:grpSpPr>
        <p:sp>
          <p:nvSpPr>
            <p:cNvPr id="80" name="Rectangles 79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81"/>
          <p:cNvSpPr txBox="1"/>
          <p:nvPr/>
        </p:nvSpPr>
        <p:spPr>
          <a:xfrm>
            <a:off x="11868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83" name="Text Box 82"/>
          <p:cNvSpPr txBox="1"/>
          <p:nvPr/>
        </p:nvSpPr>
        <p:spPr>
          <a:xfrm>
            <a:off x="626237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84" name="Group 83"/>
          <p:cNvGrpSpPr/>
          <p:nvPr/>
        </p:nvGrpSpPr>
        <p:grpSpPr>
          <a:xfrm>
            <a:off x="6688455" y="536575"/>
            <a:ext cx="260350" cy="1718310"/>
            <a:chOff x="1167" y="1425"/>
            <a:chExt cx="410" cy="2706"/>
          </a:xfrm>
        </p:grpSpPr>
        <p:sp>
          <p:nvSpPr>
            <p:cNvPr id="85" name="Rectangles 84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86"/>
          <p:cNvSpPr txBox="1"/>
          <p:nvPr/>
        </p:nvSpPr>
        <p:spPr>
          <a:xfrm>
            <a:off x="667448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88" name="Elbow Connector 87"/>
          <p:cNvCxnSpPr/>
          <p:nvPr/>
        </p:nvCxnSpPr>
        <p:spPr>
          <a:xfrm rot="5400000">
            <a:off x="4869815" y="1144905"/>
            <a:ext cx="2023745" cy="1581785"/>
          </a:xfrm>
          <a:prstGeom prst="bentConnector3">
            <a:avLst>
              <a:gd name="adj1" fmla="val 502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5400000" flipV="1">
            <a:off x="1083945" y="1280795"/>
            <a:ext cx="2033905" cy="1300480"/>
          </a:xfrm>
          <a:prstGeom prst="bentConnector3">
            <a:avLst>
              <a:gd name="adj1" fmla="val 296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130" y="471805"/>
            <a:ext cx="408940" cy="539750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68" name="Text Box 67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" name="Rectangles 77"/>
          <p:cNvSpPr/>
          <p:nvPr/>
        </p:nvSpPr>
        <p:spPr>
          <a:xfrm>
            <a:off x="2155190" y="5047615"/>
            <a:ext cx="2352675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0010</a:t>
            </a:r>
            <a:endParaRPr 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439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0110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1110</a:t>
            </a:r>
            <a:endParaRPr lang="en-US" sz="2400" b="1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9" idx="2"/>
            <a:endCxn id="2" idx="0"/>
          </p:cNvCxnSpPr>
          <p:nvPr/>
        </p:nvCxnSpPr>
        <p:spPr>
          <a:xfrm>
            <a:off x="2750820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6"/>
          <p:cNvSpPr txBox="1"/>
          <p:nvPr/>
        </p:nvSpPr>
        <p:spPr>
          <a:xfrm>
            <a:off x="2326640" y="5810885"/>
            <a:ext cx="83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Max</a:t>
            </a:r>
            <a:endParaRPr lang="en-US" sz="2400" b="1"/>
          </a:p>
        </p:txBody>
      </p:sp>
      <p:sp>
        <p:nvSpPr>
          <p:cNvPr id="26" name="Right Brace 25"/>
          <p:cNvSpPr/>
          <p:nvPr/>
        </p:nvSpPr>
        <p:spPr>
          <a:xfrm rot="5400000">
            <a:off x="2667000" y="5093970"/>
            <a:ext cx="113030" cy="1095375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>
            <a:off x="4430395" y="4537075"/>
            <a:ext cx="113030" cy="2209800"/>
          </a:xfrm>
          <a:prstGeom prst="rightBrace">
            <a:avLst>
              <a:gd name="adj1" fmla="val 14605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7" name="Text Box 76"/>
          <p:cNvSpPr txBox="1"/>
          <p:nvPr/>
        </p:nvSpPr>
        <p:spPr>
          <a:xfrm>
            <a:off x="4069080" y="5810885"/>
            <a:ext cx="83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Min</a:t>
            </a:r>
            <a:endParaRPr lang="en-US" sz="2400" b="1"/>
          </a:p>
        </p:txBody>
      </p:sp>
      <p:sp>
        <p:nvSpPr>
          <p:cNvPr id="79" name="Text Box 78"/>
          <p:cNvSpPr txBox="1"/>
          <p:nvPr/>
        </p:nvSpPr>
        <p:spPr>
          <a:xfrm>
            <a:off x="7747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80" name="Group 79"/>
          <p:cNvGrpSpPr/>
          <p:nvPr/>
        </p:nvGrpSpPr>
        <p:grpSpPr>
          <a:xfrm>
            <a:off x="1200785" y="536575"/>
            <a:ext cx="260350" cy="1718310"/>
            <a:chOff x="1167" y="1425"/>
            <a:chExt cx="410" cy="2706"/>
          </a:xfrm>
        </p:grpSpPr>
        <p:sp>
          <p:nvSpPr>
            <p:cNvPr id="81" name="Rectangles 80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82"/>
          <p:cNvSpPr txBox="1"/>
          <p:nvPr/>
        </p:nvSpPr>
        <p:spPr>
          <a:xfrm>
            <a:off x="11868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84" name="Text Box 83"/>
          <p:cNvSpPr txBox="1"/>
          <p:nvPr/>
        </p:nvSpPr>
        <p:spPr>
          <a:xfrm>
            <a:off x="626237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85" name="Group 84"/>
          <p:cNvGrpSpPr/>
          <p:nvPr/>
        </p:nvGrpSpPr>
        <p:grpSpPr>
          <a:xfrm>
            <a:off x="6688455" y="536575"/>
            <a:ext cx="260350" cy="1718310"/>
            <a:chOff x="1167" y="1425"/>
            <a:chExt cx="410" cy="2706"/>
          </a:xfrm>
        </p:grpSpPr>
        <p:sp>
          <p:nvSpPr>
            <p:cNvPr id="86" name="Rectangles 8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Box 87"/>
          <p:cNvSpPr txBox="1"/>
          <p:nvPr/>
        </p:nvSpPr>
        <p:spPr>
          <a:xfrm>
            <a:off x="667448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89" name="Elbow Connector 88"/>
          <p:cNvCxnSpPr/>
          <p:nvPr/>
        </p:nvCxnSpPr>
        <p:spPr>
          <a:xfrm rot="5400000">
            <a:off x="4869815" y="1144905"/>
            <a:ext cx="2023745" cy="1581785"/>
          </a:xfrm>
          <a:prstGeom prst="bentConnector3">
            <a:avLst>
              <a:gd name="adj1" fmla="val 502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rot="5400000" flipV="1">
            <a:off x="1083945" y="1280795"/>
            <a:ext cx="2033905" cy="1300480"/>
          </a:xfrm>
          <a:prstGeom prst="bentConnector3">
            <a:avLst>
              <a:gd name="adj1" fmla="val 296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130" y="471805"/>
            <a:ext cx="408940" cy="539750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76" name="Text Box 75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" name="Rectangles 77"/>
          <p:cNvSpPr/>
          <p:nvPr/>
        </p:nvSpPr>
        <p:spPr>
          <a:xfrm>
            <a:off x="2155190" y="5047615"/>
            <a:ext cx="2352040" cy="4495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0010</a:t>
            </a:r>
            <a:endParaRPr 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439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0110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1110</a:t>
            </a:r>
            <a:endParaRPr lang="en-US" sz="2400" b="1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090795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9" idx="2"/>
            <a:endCxn id="2" idx="0"/>
          </p:cNvCxnSpPr>
          <p:nvPr/>
        </p:nvCxnSpPr>
        <p:spPr>
          <a:xfrm>
            <a:off x="2750820" y="3930015"/>
            <a:ext cx="0" cy="3263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78"/>
          <p:cNvSpPr txBox="1"/>
          <p:nvPr/>
        </p:nvSpPr>
        <p:spPr>
          <a:xfrm>
            <a:off x="77470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Left</a:t>
            </a:r>
            <a:endParaRPr lang="en-US" sz="2400" b="1"/>
          </a:p>
        </p:txBody>
      </p:sp>
      <p:grpSp>
        <p:nvGrpSpPr>
          <p:cNvPr id="80" name="Group 79"/>
          <p:cNvGrpSpPr/>
          <p:nvPr/>
        </p:nvGrpSpPr>
        <p:grpSpPr>
          <a:xfrm>
            <a:off x="1200785" y="536575"/>
            <a:ext cx="260350" cy="1718310"/>
            <a:chOff x="1167" y="1425"/>
            <a:chExt cx="410" cy="2706"/>
          </a:xfrm>
        </p:grpSpPr>
        <p:sp>
          <p:nvSpPr>
            <p:cNvPr id="81" name="Rectangles 80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82"/>
          <p:cNvSpPr txBox="1"/>
          <p:nvPr/>
        </p:nvSpPr>
        <p:spPr>
          <a:xfrm>
            <a:off x="118681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sp>
        <p:nvSpPr>
          <p:cNvPr id="84" name="Text Box 83"/>
          <p:cNvSpPr txBox="1"/>
          <p:nvPr/>
        </p:nvSpPr>
        <p:spPr>
          <a:xfrm>
            <a:off x="6262370" y="2332355"/>
            <a:ext cx="110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Right</a:t>
            </a:r>
            <a:endParaRPr lang="en-US" sz="2400" b="1"/>
          </a:p>
        </p:txBody>
      </p:sp>
      <p:grpSp>
        <p:nvGrpSpPr>
          <p:cNvPr id="85" name="Group 84"/>
          <p:cNvGrpSpPr/>
          <p:nvPr/>
        </p:nvGrpSpPr>
        <p:grpSpPr>
          <a:xfrm>
            <a:off x="6688455" y="536575"/>
            <a:ext cx="260350" cy="1718310"/>
            <a:chOff x="1167" y="1425"/>
            <a:chExt cx="410" cy="2706"/>
          </a:xfrm>
        </p:grpSpPr>
        <p:sp>
          <p:nvSpPr>
            <p:cNvPr id="86" name="Rectangles 85"/>
            <p:cNvSpPr/>
            <p:nvPr/>
          </p:nvSpPr>
          <p:spPr>
            <a:xfrm>
              <a:off x="1167" y="1425"/>
              <a:ext cx="394" cy="2707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pattFill prst="wdUpDiag">
                    <a:fgClr>
                      <a:srgbClr val="202020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77" y="2615"/>
              <a:ext cx="4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Box 87"/>
          <p:cNvSpPr txBox="1"/>
          <p:nvPr/>
        </p:nvSpPr>
        <p:spPr>
          <a:xfrm>
            <a:off x="6674485" y="516255"/>
            <a:ext cx="2959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0</a:t>
            </a:r>
            <a:endParaRPr lang="en-US" sz="1600" b="1"/>
          </a:p>
          <a:p>
            <a:r>
              <a:rPr lang="en-US" sz="1600" b="1"/>
              <a:t>1</a:t>
            </a:r>
            <a:endParaRPr lang="en-US" sz="1600" b="1"/>
          </a:p>
        </p:txBody>
      </p:sp>
      <p:cxnSp>
        <p:nvCxnSpPr>
          <p:cNvPr id="89" name="Elbow Connector 88"/>
          <p:cNvCxnSpPr/>
          <p:nvPr/>
        </p:nvCxnSpPr>
        <p:spPr>
          <a:xfrm rot="5400000">
            <a:off x="4869815" y="1144905"/>
            <a:ext cx="2023745" cy="1581785"/>
          </a:xfrm>
          <a:prstGeom prst="bentConnector3">
            <a:avLst>
              <a:gd name="adj1" fmla="val 502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rot="5400000" flipV="1">
            <a:off x="1083945" y="1280795"/>
            <a:ext cx="2033905" cy="1300480"/>
          </a:xfrm>
          <a:prstGeom prst="bentConnector3">
            <a:avLst>
              <a:gd name="adj1" fmla="val 296"/>
            </a:avLst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90"/>
          <p:cNvSpPr txBox="1"/>
          <p:nvPr/>
        </p:nvSpPr>
        <p:spPr>
          <a:xfrm>
            <a:off x="3124200" y="6035675"/>
            <a:ext cx="6250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Negative</a:t>
            </a:r>
            <a:endParaRPr lang="en-US" sz="2400" b="1"/>
          </a:p>
        </p:txBody>
      </p:sp>
      <p:pic>
        <p:nvPicPr>
          <p:cNvPr id="31" name="Picture 30" descr="n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130" y="471805"/>
            <a:ext cx="408940" cy="539750"/>
          </a:xfrm>
          <a:prstGeom prst="rect">
            <a:avLst/>
          </a:prstGeom>
        </p:spPr>
      </p:pic>
      <p:sp>
        <p:nvSpPr>
          <p:cNvPr id="26" name="Text Box 25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9" name="Text Box 28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4" name="Text Box 23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  <p:sp>
        <p:nvSpPr>
          <p:cNvPr id="25" name="Text Box 24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2531110" y="1776730"/>
            <a:ext cx="712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True positive if infix strictly between endpoints</a:t>
            </a:r>
            <a:endParaRPr lang="en-US" sz="2400" b="1"/>
          </a:p>
        </p:txBody>
      </p:sp>
      <p:pic>
        <p:nvPicPr>
          <p:cNvPr id="26" name="Picture 25" descr="magnifier_glass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9720" y="330200"/>
            <a:ext cx="1433830" cy="1433830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9" name="Text Box 28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2531110" y="1776730"/>
            <a:ext cx="712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True positive if infix strictly between endpoints</a:t>
            </a:r>
            <a:endParaRPr lang="en-US" sz="2400"/>
          </a:p>
        </p:txBody>
      </p:sp>
      <p:pic>
        <p:nvPicPr>
          <p:cNvPr id="26" name="Picture 25" descr="magnifier_glass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9720" y="330200"/>
            <a:ext cx="1433830" cy="143383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2531110" y="2267585"/>
            <a:ext cx="712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False positive only for collisions with endpoints</a:t>
            </a:r>
            <a:endParaRPr lang="en-US" sz="2400" b="1"/>
          </a:p>
        </p:txBody>
      </p:sp>
      <p:sp>
        <p:nvSpPr>
          <p:cNvPr id="25" name="Text Box 24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9" name="Text Box 28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257429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373888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491426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endParaRPr 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608965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endParaRPr lang="en-US" sz="2400"/>
          </a:p>
        </p:txBody>
      </p:sp>
      <p:sp>
        <p:nvSpPr>
          <p:cNvPr id="16" name="Text Box 15"/>
          <p:cNvSpPr txBox="1"/>
          <p:nvPr/>
        </p:nvSpPr>
        <p:spPr>
          <a:xfrm>
            <a:off x="721423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4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8359140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endParaRPr 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954468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6</a:t>
            </a:r>
            <a:endParaRPr 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10771505" y="29483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7</a:t>
            </a:r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2155825" y="3464560"/>
            <a:ext cx="9445625" cy="478790"/>
            <a:chOff x="3273" y="5485"/>
            <a:chExt cx="14875" cy="754"/>
          </a:xfrm>
        </p:grpSpPr>
        <p:sp>
          <p:nvSpPr>
            <p:cNvPr id="30" name="Rectangles 29"/>
            <p:cNvSpPr/>
            <p:nvPr/>
          </p:nvSpPr>
          <p:spPr>
            <a:xfrm>
              <a:off x="3273" y="5485"/>
              <a:ext cx="14875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6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58"/>
          <p:cNvSpPr txBox="1"/>
          <p:nvPr/>
        </p:nvSpPr>
        <p:spPr>
          <a:xfrm>
            <a:off x="257429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0" name="Text Box 59"/>
          <p:cNvSpPr txBox="1"/>
          <p:nvPr/>
        </p:nvSpPr>
        <p:spPr>
          <a:xfrm>
            <a:off x="373888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1" name="Text Box 60"/>
          <p:cNvSpPr txBox="1"/>
          <p:nvPr/>
        </p:nvSpPr>
        <p:spPr>
          <a:xfrm>
            <a:off x="49142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2" name="Text Box 61"/>
          <p:cNvSpPr txBox="1"/>
          <p:nvPr/>
        </p:nvSpPr>
        <p:spPr>
          <a:xfrm>
            <a:off x="608965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3" name="Text Box 62"/>
          <p:cNvSpPr txBox="1"/>
          <p:nvPr/>
        </p:nvSpPr>
        <p:spPr>
          <a:xfrm>
            <a:off x="721423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4" name="Text Box 63"/>
          <p:cNvSpPr txBox="1"/>
          <p:nvPr/>
        </p:nvSpPr>
        <p:spPr>
          <a:xfrm>
            <a:off x="8359140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5" name="Text Box 64"/>
          <p:cNvSpPr txBox="1"/>
          <p:nvPr/>
        </p:nvSpPr>
        <p:spPr>
          <a:xfrm>
            <a:off x="954468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66" name="Text Box 65"/>
          <p:cNvSpPr txBox="1"/>
          <p:nvPr/>
        </p:nvSpPr>
        <p:spPr>
          <a:xfrm>
            <a:off x="10781665" y="346964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2155825" y="5037455"/>
            <a:ext cx="8187690" cy="478790"/>
            <a:chOff x="3273" y="5485"/>
            <a:chExt cx="12894" cy="754"/>
          </a:xfrm>
        </p:grpSpPr>
        <p:sp>
          <p:nvSpPr>
            <p:cNvPr id="48" name="Rectangles 47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7"/>
          <p:cNvSpPr txBox="1"/>
          <p:nvPr/>
        </p:nvSpPr>
        <p:spPr>
          <a:xfrm>
            <a:off x="3463925" y="504253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20" name="Text Box 19"/>
          <p:cNvSpPr txBox="1"/>
          <p:nvPr/>
        </p:nvSpPr>
        <p:spPr>
          <a:xfrm>
            <a:off x="4638675" y="5052695"/>
            <a:ext cx="838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0110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339975" y="5042535"/>
            <a:ext cx="815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1110</a:t>
            </a:r>
            <a:endParaRPr lang="en-US" sz="2400"/>
          </a:p>
        </p:txBody>
      </p:sp>
      <p:sp>
        <p:nvSpPr>
          <p:cNvPr id="35" name="Text Box 34"/>
          <p:cNvSpPr txBox="1"/>
          <p:nvPr/>
        </p:nvSpPr>
        <p:spPr>
          <a:xfrm>
            <a:off x="582422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0000</a:t>
            </a:r>
            <a:endParaRPr lang="en-US" sz="2400"/>
          </a:p>
        </p:txBody>
      </p:sp>
      <p:sp>
        <p:nvSpPr>
          <p:cNvPr id="37" name="Text Box 36"/>
          <p:cNvSpPr txBox="1"/>
          <p:nvPr/>
        </p:nvSpPr>
        <p:spPr>
          <a:xfrm>
            <a:off x="695833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0010</a:t>
            </a:r>
            <a:endParaRPr lang="en-US" sz="2400"/>
          </a:p>
        </p:txBody>
      </p:sp>
      <p:sp>
        <p:nvSpPr>
          <p:cNvPr id="38" name="Text Box 37"/>
          <p:cNvSpPr txBox="1"/>
          <p:nvPr/>
        </p:nvSpPr>
        <p:spPr>
          <a:xfrm>
            <a:off x="8093075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1010</a:t>
            </a:r>
            <a:endParaRPr lang="en-US" sz="2400"/>
          </a:p>
        </p:txBody>
      </p:sp>
      <p:sp>
        <p:nvSpPr>
          <p:cNvPr id="39" name="Text Box 38"/>
          <p:cNvSpPr txBox="1"/>
          <p:nvPr/>
        </p:nvSpPr>
        <p:spPr>
          <a:xfrm>
            <a:off x="9298940" y="5032375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0001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155825" y="4261485"/>
            <a:ext cx="8187690" cy="478790"/>
            <a:chOff x="3273" y="5485"/>
            <a:chExt cx="12894" cy="754"/>
          </a:xfrm>
        </p:grpSpPr>
        <p:sp>
          <p:nvSpPr>
            <p:cNvPr id="34" name="Rectangles 33"/>
            <p:cNvSpPr/>
            <p:nvPr/>
          </p:nvSpPr>
          <p:spPr>
            <a:xfrm>
              <a:off x="3273" y="5485"/>
              <a:ext cx="12894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1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83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7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94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336" y="5485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57429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373888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46" name="Text Box 45"/>
          <p:cNvSpPr txBox="1"/>
          <p:nvPr/>
        </p:nvSpPr>
        <p:spPr>
          <a:xfrm>
            <a:off x="491426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6" name="Text Box 55"/>
          <p:cNvSpPr txBox="1"/>
          <p:nvPr/>
        </p:nvSpPr>
        <p:spPr>
          <a:xfrm>
            <a:off x="608965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0</a:t>
            </a:r>
            <a:endParaRPr lang="en-US" sz="2400"/>
          </a:p>
        </p:txBody>
      </p:sp>
      <p:sp>
        <p:nvSpPr>
          <p:cNvPr id="57" name="Text Box 56"/>
          <p:cNvSpPr txBox="1"/>
          <p:nvPr/>
        </p:nvSpPr>
        <p:spPr>
          <a:xfrm>
            <a:off x="721423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58" name="Text Box 57"/>
          <p:cNvSpPr txBox="1"/>
          <p:nvPr/>
        </p:nvSpPr>
        <p:spPr>
          <a:xfrm>
            <a:off x="8359140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7" name="Text Box 66"/>
          <p:cNvSpPr txBox="1"/>
          <p:nvPr/>
        </p:nvSpPr>
        <p:spPr>
          <a:xfrm>
            <a:off x="9544685" y="42564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1</a:t>
            </a:r>
            <a:endParaRPr lang="en-US" sz="2400"/>
          </a:p>
        </p:txBody>
      </p:sp>
      <p:sp>
        <p:nvSpPr>
          <p:cNvPr id="69" name="Text Box 68"/>
          <p:cNvSpPr txBox="1"/>
          <p:nvPr/>
        </p:nvSpPr>
        <p:spPr>
          <a:xfrm>
            <a:off x="2531110" y="1776730"/>
            <a:ext cx="712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Range queries of any length</a:t>
            </a:r>
            <a:endParaRPr lang="en-US" sz="2400" b="1"/>
          </a:p>
        </p:txBody>
      </p:sp>
      <p:pic>
        <p:nvPicPr>
          <p:cNvPr id="25" name="Picture 24" descr="trophy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64810" y="514350"/>
            <a:ext cx="1262380" cy="126238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382905" y="505079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Slots</a:t>
            </a:r>
            <a:endParaRPr lang="en-US" sz="2400"/>
          </a:p>
        </p:txBody>
      </p:sp>
      <p:sp>
        <p:nvSpPr>
          <p:cNvPr id="26" name="Text Box 25"/>
          <p:cNvSpPr txBox="1"/>
          <p:nvPr/>
        </p:nvSpPr>
        <p:spPr>
          <a:xfrm>
            <a:off x="382905" y="427482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Runends</a:t>
            </a:r>
            <a:endParaRPr lang="en-US" sz="2400"/>
          </a:p>
        </p:txBody>
      </p:sp>
      <p:sp>
        <p:nvSpPr>
          <p:cNvPr id="27" name="Text Box 26"/>
          <p:cNvSpPr txBox="1"/>
          <p:nvPr/>
        </p:nvSpPr>
        <p:spPr>
          <a:xfrm>
            <a:off x="314960" y="3477895"/>
            <a:ext cx="179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/>
              <a:t>Occupieds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99940" y="3590925"/>
            <a:ext cx="0" cy="204851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81830" y="5543550"/>
            <a:ext cx="3227705" cy="317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7731125" y="5360670"/>
            <a:ext cx="69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Keys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273550" y="3286760"/>
            <a:ext cx="652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CDF</a:t>
            </a:r>
            <a:endParaRPr lang="en-US"/>
          </a:p>
        </p:txBody>
      </p:sp>
      <p:sp>
        <p:nvSpPr>
          <p:cNvPr id="19" name="Freeform 18"/>
          <p:cNvSpPr/>
          <p:nvPr/>
        </p:nvSpPr>
        <p:spPr>
          <a:xfrm rot="360000">
            <a:off x="4695190" y="3695700"/>
            <a:ext cx="2740025" cy="1990090"/>
          </a:xfrm>
          <a:custGeom>
            <a:avLst/>
            <a:gdLst>
              <a:gd name="connisteX0" fmla="*/ 0 w 1207135"/>
              <a:gd name="connsiteY0" fmla="*/ 447675 h 447675"/>
              <a:gd name="connisteX1" fmla="*/ 443230 w 1207135"/>
              <a:gd name="connsiteY1" fmla="*/ 363220 h 447675"/>
              <a:gd name="connisteX2" fmla="*/ 736600 w 1207135"/>
              <a:gd name="connsiteY2" fmla="*/ 88265 h 447675"/>
              <a:gd name="connisteX3" fmla="*/ 1207135 w 1207135"/>
              <a:gd name="connsiteY3" fmla="*/ 0 h 4476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07135" h="447675">
                <a:moveTo>
                  <a:pt x="0" y="447675"/>
                </a:moveTo>
                <a:cubicBezTo>
                  <a:pt x="82550" y="436245"/>
                  <a:pt x="295910" y="434975"/>
                  <a:pt x="443230" y="363220"/>
                </a:cubicBezTo>
                <a:cubicBezTo>
                  <a:pt x="590550" y="291465"/>
                  <a:pt x="583565" y="160655"/>
                  <a:pt x="736600" y="88265"/>
                </a:cubicBezTo>
                <a:cubicBezTo>
                  <a:pt x="889635" y="15875"/>
                  <a:pt x="1118870" y="12065"/>
                  <a:pt x="12071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2625725" y="5775960"/>
            <a:ext cx="6940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Normal distribution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Group 11"/>
          <p:cNvGrpSpPr/>
          <p:nvPr/>
        </p:nvGrpSpPr>
        <p:grpSpPr>
          <a:xfrm>
            <a:off x="912495" y="2411730"/>
            <a:ext cx="2827020" cy="2019935"/>
            <a:chOff x="1437" y="4405"/>
            <a:chExt cx="4452" cy="3181"/>
          </a:xfrm>
        </p:grpSpPr>
        <p:sp>
          <p:nvSpPr>
            <p:cNvPr id="5" name="Text Box 4"/>
            <p:cNvSpPr txBox="1"/>
            <p:nvPr/>
          </p:nvSpPr>
          <p:spPr>
            <a:xfrm>
              <a:off x="1437" y="6764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Robustness</a:t>
              </a:r>
              <a:endParaRPr lang="en-US" sz="2800" b="1"/>
            </a:p>
          </p:txBody>
        </p:sp>
        <p:pic>
          <p:nvPicPr>
            <p:cNvPr id="6" name="Picture 5" descr="robustnes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595" y="4405"/>
              <a:ext cx="2136" cy="213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682490" y="2376805"/>
            <a:ext cx="2827020" cy="2054860"/>
            <a:chOff x="7374" y="4350"/>
            <a:chExt cx="4452" cy="3236"/>
          </a:xfrm>
        </p:grpSpPr>
        <p:sp>
          <p:nvSpPr>
            <p:cNvPr id="7" name="Text Box 6"/>
            <p:cNvSpPr txBox="1"/>
            <p:nvPr/>
          </p:nvSpPr>
          <p:spPr>
            <a:xfrm>
              <a:off x="7374" y="6764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Dynamicity</a:t>
              </a:r>
              <a:endParaRPr lang="en-US" sz="2800" b="1"/>
            </a:p>
          </p:txBody>
        </p:sp>
        <p:pic>
          <p:nvPicPr>
            <p:cNvPr id="10" name="Picture 9" descr="dynamicity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96" y="4350"/>
              <a:ext cx="2208" cy="2208"/>
            </a:xfrm>
            <a:prstGeom prst="rect">
              <a:avLst/>
            </a:prstGeom>
          </p:spPr>
        </p:pic>
      </p:grpSp>
      <p:sp>
        <p:nvSpPr>
          <p:cNvPr id="19" name="Text Box 18"/>
          <p:cNvSpPr txBox="1"/>
          <p:nvPr/>
        </p:nvSpPr>
        <p:spPr>
          <a:xfrm>
            <a:off x="4682490" y="4958715"/>
            <a:ext cx="28270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No inserts, deletes, and expansions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00405" y="4958715"/>
            <a:ext cx="32512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High FPR under certain common workloads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8502650" y="5151755"/>
            <a:ext cx="2726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tx1"/>
                </a:solidFill>
              </a:rPr>
              <a:t>Poor cache locality</a:t>
            </a:r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52485" y="2275205"/>
            <a:ext cx="2827020" cy="2155825"/>
            <a:chOff x="13311" y="3982"/>
            <a:chExt cx="4452" cy="3395"/>
          </a:xfrm>
        </p:grpSpPr>
        <p:sp>
          <p:nvSpPr>
            <p:cNvPr id="14" name="Text Box 13"/>
            <p:cNvSpPr txBox="1"/>
            <p:nvPr/>
          </p:nvSpPr>
          <p:spPr>
            <a:xfrm>
              <a:off x="13311" y="6555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Speed</a:t>
              </a:r>
              <a:endParaRPr lang="en-US" sz="2800" b="1"/>
            </a:p>
          </p:txBody>
        </p:sp>
        <p:pic>
          <p:nvPicPr>
            <p:cNvPr id="2" name="Picture 1" descr="speed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951" y="3982"/>
              <a:ext cx="3172" cy="31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99940" y="3590925"/>
            <a:ext cx="0" cy="204851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81830" y="5543550"/>
            <a:ext cx="3227705" cy="317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7731125" y="5360670"/>
            <a:ext cx="69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Keys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273550" y="3286760"/>
            <a:ext cx="652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CDF</a:t>
            </a: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98670" y="3845560"/>
            <a:ext cx="2931795" cy="1696720"/>
          </a:xfrm>
          <a:custGeom>
            <a:avLst/>
            <a:gdLst>
              <a:gd name="connisteX0" fmla="*/ 0 w 2768600"/>
              <a:gd name="connsiteY0" fmla="*/ 1696720 h 1696720"/>
              <a:gd name="connisteX1" fmla="*/ 307340 w 2768600"/>
              <a:gd name="connsiteY1" fmla="*/ 1668780 h 1696720"/>
              <a:gd name="connisteX2" fmla="*/ 316865 w 2768600"/>
              <a:gd name="connsiteY2" fmla="*/ 1593850 h 1696720"/>
              <a:gd name="connisteX3" fmla="*/ 750570 w 2768600"/>
              <a:gd name="connsiteY3" fmla="*/ 1561465 h 1696720"/>
              <a:gd name="connisteX4" fmla="*/ 750570 w 2768600"/>
              <a:gd name="connsiteY4" fmla="*/ 1482090 h 1696720"/>
              <a:gd name="connisteX5" fmla="*/ 1151255 w 2768600"/>
              <a:gd name="connsiteY5" fmla="*/ 1449705 h 1696720"/>
              <a:gd name="connisteX6" fmla="*/ 1155700 w 2768600"/>
              <a:gd name="connsiteY6" fmla="*/ 1384300 h 1696720"/>
              <a:gd name="connisteX7" fmla="*/ 1263015 w 2768600"/>
              <a:gd name="connsiteY7" fmla="*/ 1356360 h 1696720"/>
              <a:gd name="connisteX8" fmla="*/ 1263015 w 2768600"/>
              <a:gd name="connsiteY8" fmla="*/ 1318895 h 1696720"/>
              <a:gd name="connisteX9" fmla="*/ 1351280 w 2768600"/>
              <a:gd name="connsiteY9" fmla="*/ 1310005 h 1696720"/>
              <a:gd name="connisteX10" fmla="*/ 1356360 w 2768600"/>
              <a:gd name="connsiteY10" fmla="*/ 1258570 h 1696720"/>
              <a:gd name="connisteX11" fmla="*/ 1663700 w 2768600"/>
              <a:gd name="connsiteY11" fmla="*/ 1235075 h 1696720"/>
              <a:gd name="connisteX12" fmla="*/ 1719580 w 2768600"/>
              <a:gd name="connsiteY12" fmla="*/ 1109345 h 1696720"/>
              <a:gd name="connisteX13" fmla="*/ 1980565 w 2768600"/>
              <a:gd name="connsiteY13" fmla="*/ 1095375 h 1696720"/>
              <a:gd name="connisteX14" fmla="*/ 1985010 w 2768600"/>
              <a:gd name="connsiteY14" fmla="*/ 732155 h 1696720"/>
              <a:gd name="connisteX15" fmla="*/ 2306955 w 2768600"/>
              <a:gd name="connsiteY15" fmla="*/ 713105 h 1696720"/>
              <a:gd name="connisteX16" fmla="*/ 2344420 w 2768600"/>
              <a:gd name="connsiteY16" fmla="*/ 51435 h 1696720"/>
              <a:gd name="connisteX17" fmla="*/ 2768600 w 2768600"/>
              <a:gd name="connsiteY17" fmla="*/ 0 h 16967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2768600" h="1696720">
                <a:moveTo>
                  <a:pt x="0" y="1696720"/>
                </a:moveTo>
                <a:lnTo>
                  <a:pt x="307340" y="1668780"/>
                </a:lnTo>
                <a:lnTo>
                  <a:pt x="316865" y="1593850"/>
                </a:lnTo>
                <a:lnTo>
                  <a:pt x="750570" y="1561465"/>
                </a:lnTo>
                <a:lnTo>
                  <a:pt x="750570" y="1482090"/>
                </a:lnTo>
                <a:lnTo>
                  <a:pt x="1151255" y="1449705"/>
                </a:lnTo>
                <a:lnTo>
                  <a:pt x="1155700" y="1384300"/>
                </a:lnTo>
                <a:lnTo>
                  <a:pt x="1263015" y="1356360"/>
                </a:lnTo>
                <a:lnTo>
                  <a:pt x="1263015" y="1318895"/>
                </a:lnTo>
                <a:lnTo>
                  <a:pt x="1351280" y="1310005"/>
                </a:lnTo>
                <a:lnTo>
                  <a:pt x="1356360" y="1258570"/>
                </a:lnTo>
                <a:lnTo>
                  <a:pt x="1663700" y="1235075"/>
                </a:lnTo>
                <a:lnTo>
                  <a:pt x="1719580" y="1109345"/>
                </a:lnTo>
                <a:lnTo>
                  <a:pt x="1980565" y="1095375"/>
                </a:lnTo>
                <a:lnTo>
                  <a:pt x="1985010" y="732155"/>
                </a:lnTo>
                <a:lnTo>
                  <a:pt x="2306955" y="713105"/>
                </a:lnTo>
                <a:lnTo>
                  <a:pt x="2344420" y="51435"/>
                </a:lnTo>
                <a:lnTo>
                  <a:pt x="2768600" y="0"/>
                </a:lnTo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360000">
            <a:off x="4695190" y="3695700"/>
            <a:ext cx="2740025" cy="1990090"/>
          </a:xfrm>
          <a:custGeom>
            <a:avLst/>
            <a:gdLst>
              <a:gd name="connisteX0" fmla="*/ 0 w 1207135"/>
              <a:gd name="connsiteY0" fmla="*/ 447675 h 447675"/>
              <a:gd name="connisteX1" fmla="*/ 443230 w 1207135"/>
              <a:gd name="connsiteY1" fmla="*/ 363220 h 447675"/>
              <a:gd name="connisteX2" fmla="*/ 736600 w 1207135"/>
              <a:gd name="connsiteY2" fmla="*/ 88265 h 447675"/>
              <a:gd name="connisteX3" fmla="*/ 1207135 w 1207135"/>
              <a:gd name="connsiteY3" fmla="*/ 0 h 4476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07135" h="447675">
                <a:moveTo>
                  <a:pt x="0" y="447675"/>
                </a:moveTo>
                <a:cubicBezTo>
                  <a:pt x="82550" y="436245"/>
                  <a:pt x="295910" y="434975"/>
                  <a:pt x="443230" y="363220"/>
                </a:cubicBezTo>
                <a:cubicBezTo>
                  <a:pt x="590550" y="291465"/>
                  <a:pt x="583565" y="160655"/>
                  <a:pt x="736600" y="88265"/>
                </a:cubicBezTo>
                <a:cubicBezTo>
                  <a:pt x="889635" y="15875"/>
                  <a:pt x="1118870" y="12065"/>
                  <a:pt x="12071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99940" y="3590925"/>
            <a:ext cx="0" cy="204851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81830" y="5543550"/>
            <a:ext cx="3227705" cy="317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7731125" y="5360670"/>
            <a:ext cx="69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Keys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273550" y="3286760"/>
            <a:ext cx="652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CDF</a:t>
            </a:r>
            <a:endParaRPr lang="en-US"/>
          </a:p>
        </p:txBody>
      </p:sp>
      <p:sp>
        <p:nvSpPr>
          <p:cNvPr id="19" name="Freeform 18"/>
          <p:cNvSpPr/>
          <p:nvPr/>
        </p:nvSpPr>
        <p:spPr>
          <a:xfrm rot="360000">
            <a:off x="4695190" y="3695700"/>
            <a:ext cx="2740025" cy="1990090"/>
          </a:xfrm>
          <a:custGeom>
            <a:avLst/>
            <a:gdLst>
              <a:gd name="connisteX0" fmla="*/ 0 w 1207135"/>
              <a:gd name="connsiteY0" fmla="*/ 447675 h 447675"/>
              <a:gd name="connisteX1" fmla="*/ 443230 w 1207135"/>
              <a:gd name="connsiteY1" fmla="*/ 363220 h 447675"/>
              <a:gd name="connisteX2" fmla="*/ 736600 w 1207135"/>
              <a:gd name="connsiteY2" fmla="*/ 88265 h 447675"/>
              <a:gd name="connisteX3" fmla="*/ 1207135 w 1207135"/>
              <a:gd name="connsiteY3" fmla="*/ 0 h 4476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07135" h="447675">
                <a:moveTo>
                  <a:pt x="0" y="447675"/>
                </a:moveTo>
                <a:cubicBezTo>
                  <a:pt x="82550" y="436245"/>
                  <a:pt x="295910" y="434975"/>
                  <a:pt x="443230" y="363220"/>
                </a:cubicBezTo>
                <a:cubicBezTo>
                  <a:pt x="590550" y="291465"/>
                  <a:pt x="583565" y="160655"/>
                  <a:pt x="736600" y="88265"/>
                </a:cubicBezTo>
                <a:cubicBezTo>
                  <a:pt x="889635" y="15875"/>
                  <a:pt x="1118870" y="12065"/>
                  <a:pt x="12071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3324860" y="5775960"/>
            <a:ext cx="5542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Most distributions in practice are mixtures of normals</a:t>
            </a:r>
            <a:endParaRPr lang="en-US" sz="2400" b="1"/>
          </a:p>
        </p:txBody>
      </p:sp>
      <p:sp>
        <p:nvSpPr>
          <p:cNvPr id="3" name="Freeform 2"/>
          <p:cNvSpPr/>
          <p:nvPr/>
        </p:nvSpPr>
        <p:spPr>
          <a:xfrm rot="360000">
            <a:off x="5523230" y="3743960"/>
            <a:ext cx="1913890" cy="1909445"/>
          </a:xfrm>
          <a:custGeom>
            <a:avLst/>
            <a:gdLst>
              <a:gd name="connisteX0" fmla="*/ 0 w 1207135"/>
              <a:gd name="connsiteY0" fmla="*/ 447675 h 447675"/>
              <a:gd name="connisteX1" fmla="*/ 443230 w 1207135"/>
              <a:gd name="connsiteY1" fmla="*/ 363220 h 447675"/>
              <a:gd name="connisteX2" fmla="*/ 736600 w 1207135"/>
              <a:gd name="connsiteY2" fmla="*/ 88265 h 447675"/>
              <a:gd name="connisteX3" fmla="*/ 1207135 w 1207135"/>
              <a:gd name="connsiteY3" fmla="*/ 0 h 4476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07135" h="447675">
                <a:moveTo>
                  <a:pt x="0" y="447675"/>
                </a:moveTo>
                <a:cubicBezTo>
                  <a:pt x="82550" y="436245"/>
                  <a:pt x="295910" y="434975"/>
                  <a:pt x="443230" y="363220"/>
                </a:cubicBezTo>
                <a:cubicBezTo>
                  <a:pt x="590550" y="291465"/>
                  <a:pt x="583565" y="160655"/>
                  <a:pt x="736600" y="88265"/>
                </a:cubicBezTo>
                <a:cubicBezTo>
                  <a:pt x="889635" y="15875"/>
                  <a:pt x="1118870" y="12065"/>
                  <a:pt x="12071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360000">
            <a:off x="5973445" y="3773170"/>
            <a:ext cx="1465580" cy="1843405"/>
          </a:xfrm>
          <a:custGeom>
            <a:avLst/>
            <a:gdLst>
              <a:gd name="connisteX0" fmla="*/ 0 w 1207135"/>
              <a:gd name="connsiteY0" fmla="*/ 447675 h 447675"/>
              <a:gd name="connisteX1" fmla="*/ 443230 w 1207135"/>
              <a:gd name="connsiteY1" fmla="*/ 363220 h 447675"/>
              <a:gd name="connisteX2" fmla="*/ 736600 w 1207135"/>
              <a:gd name="connsiteY2" fmla="*/ 88265 h 447675"/>
              <a:gd name="connisteX3" fmla="*/ 1207135 w 1207135"/>
              <a:gd name="connsiteY3" fmla="*/ 0 h 4476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07135" h="447675">
                <a:moveTo>
                  <a:pt x="0" y="447675"/>
                </a:moveTo>
                <a:cubicBezTo>
                  <a:pt x="82550" y="436245"/>
                  <a:pt x="295910" y="434975"/>
                  <a:pt x="443230" y="363220"/>
                </a:cubicBezTo>
                <a:cubicBezTo>
                  <a:pt x="590550" y="291465"/>
                  <a:pt x="583565" y="160655"/>
                  <a:pt x="736600" y="88265"/>
                </a:cubicBezTo>
                <a:cubicBezTo>
                  <a:pt x="889635" y="15875"/>
                  <a:pt x="1118870" y="12065"/>
                  <a:pt x="12071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360000">
            <a:off x="5170805" y="3729990"/>
            <a:ext cx="2255520" cy="1941195"/>
          </a:xfrm>
          <a:custGeom>
            <a:avLst/>
            <a:gdLst>
              <a:gd name="connisteX0" fmla="*/ 0 w 1207135"/>
              <a:gd name="connsiteY0" fmla="*/ 447675 h 447675"/>
              <a:gd name="connisteX1" fmla="*/ 443230 w 1207135"/>
              <a:gd name="connsiteY1" fmla="*/ 363220 h 447675"/>
              <a:gd name="connisteX2" fmla="*/ 736600 w 1207135"/>
              <a:gd name="connsiteY2" fmla="*/ 88265 h 447675"/>
              <a:gd name="connisteX3" fmla="*/ 1207135 w 1207135"/>
              <a:gd name="connsiteY3" fmla="*/ 0 h 4476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07135" h="447675">
                <a:moveTo>
                  <a:pt x="0" y="447675"/>
                </a:moveTo>
                <a:cubicBezTo>
                  <a:pt x="82550" y="436245"/>
                  <a:pt x="295910" y="434975"/>
                  <a:pt x="443230" y="363220"/>
                </a:cubicBezTo>
                <a:cubicBezTo>
                  <a:pt x="590550" y="291465"/>
                  <a:pt x="583565" y="160655"/>
                  <a:pt x="736600" y="88265"/>
                </a:cubicBezTo>
                <a:cubicBezTo>
                  <a:pt x="889635" y="15875"/>
                  <a:pt x="1118870" y="12065"/>
                  <a:pt x="12071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4701540" y="4749800"/>
            <a:ext cx="494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Bits per key budget</a:t>
            </a:r>
            <a:endParaRPr lang="en-US" sz="2400" b="1"/>
          </a:p>
        </p:txBody>
      </p:sp>
      <p:grpSp>
        <p:nvGrpSpPr>
          <p:cNvPr id="2" name="Group 1"/>
          <p:cNvGrpSpPr/>
          <p:nvPr/>
        </p:nvGrpSpPr>
        <p:grpSpPr>
          <a:xfrm>
            <a:off x="6903085" y="3685540"/>
            <a:ext cx="544830" cy="979805"/>
            <a:chOff x="10871" y="5294"/>
            <a:chExt cx="858" cy="154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1301" y="5751"/>
              <a:ext cx="0" cy="1087"/>
            </a:xfrm>
            <a:prstGeom prst="straightConnector1">
              <a:avLst/>
            </a:prstGeom>
            <a:ln w="28575" cmpd="sng">
              <a:solidFill>
                <a:srgbClr val="20202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e 11"/>
            <p:cNvSpPr/>
            <p:nvPr/>
          </p:nvSpPr>
          <p:spPr>
            <a:xfrm rot="5400000">
              <a:off x="11194" y="4971"/>
              <a:ext cx="213" cy="858"/>
            </a:xfrm>
            <a:prstGeom prst="rightBrac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5321935" y="4798695"/>
            <a:ext cx="494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Infix Store metadata overhead</a:t>
            </a:r>
            <a:endParaRPr lang="en-US" sz="2400" b="1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96530" y="3710305"/>
            <a:ext cx="0" cy="99123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5853430" y="4730750"/>
            <a:ext cx="494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Per-key trie overhead</a:t>
            </a:r>
            <a:endParaRPr lang="en-US" sz="2400" b="1"/>
          </a:p>
        </p:txBody>
      </p:sp>
      <p:grpSp>
        <p:nvGrpSpPr>
          <p:cNvPr id="2" name="Group 1"/>
          <p:cNvGrpSpPr/>
          <p:nvPr/>
        </p:nvGrpSpPr>
        <p:grpSpPr>
          <a:xfrm>
            <a:off x="8054975" y="3666490"/>
            <a:ext cx="544830" cy="979805"/>
            <a:chOff x="12715" y="5294"/>
            <a:chExt cx="858" cy="154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145" y="5751"/>
              <a:ext cx="0" cy="1087"/>
            </a:xfrm>
            <a:prstGeom prst="straightConnector1">
              <a:avLst/>
            </a:prstGeom>
            <a:ln w="28575" cmpd="sng">
              <a:solidFill>
                <a:srgbClr val="20202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e 11"/>
            <p:cNvSpPr/>
            <p:nvPr/>
          </p:nvSpPr>
          <p:spPr>
            <a:xfrm rot="5400000">
              <a:off x="13038" y="4971"/>
              <a:ext cx="213" cy="858"/>
            </a:xfrm>
            <a:prstGeom prst="rightBrac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5255260" y="4639310"/>
            <a:ext cx="494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Remainder size</a:t>
            </a:r>
            <a:endParaRPr lang="en-US" sz="2400" b="1"/>
          </a:p>
        </p:txBody>
      </p:sp>
      <p:grpSp>
        <p:nvGrpSpPr>
          <p:cNvPr id="2" name="Group 1"/>
          <p:cNvGrpSpPr/>
          <p:nvPr/>
        </p:nvGrpSpPr>
        <p:grpSpPr>
          <a:xfrm>
            <a:off x="6859905" y="3666490"/>
            <a:ext cx="1740535" cy="952500"/>
            <a:chOff x="10833" y="5294"/>
            <a:chExt cx="2741" cy="15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2204" y="5707"/>
              <a:ext cx="0" cy="1087"/>
            </a:xfrm>
            <a:prstGeom prst="straightConnector1">
              <a:avLst/>
            </a:prstGeom>
            <a:ln w="28575" cmpd="sng">
              <a:solidFill>
                <a:srgbClr val="20202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e 11"/>
            <p:cNvSpPr/>
            <p:nvPr/>
          </p:nvSpPr>
          <p:spPr>
            <a:xfrm rot="5400000">
              <a:off x="12085" y="4042"/>
              <a:ext cx="237" cy="2741"/>
            </a:xfrm>
            <a:prstGeom prst="rightBrac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5040630" y="4751705"/>
            <a:ext cx="494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Collision probability</a:t>
            </a:r>
            <a:endParaRPr lang="en-US" sz="2400" b="1"/>
          </a:p>
        </p:txBody>
      </p:sp>
      <p:grpSp>
        <p:nvGrpSpPr>
          <p:cNvPr id="2" name="Group 1"/>
          <p:cNvGrpSpPr/>
          <p:nvPr/>
        </p:nvGrpSpPr>
        <p:grpSpPr>
          <a:xfrm>
            <a:off x="6356350" y="3843655"/>
            <a:ext cx="2318385" cy="948690"/>
            <a:chOff x="10846" y="5283"/>
            <a:chExt cx="3651" cy="149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2671" y="5690"/>
              <a:ext cx="0" cy="1087"/>
            </a:xfrm>
            <a:prstGeom prst="straightConnector1">
              <a:avLst/>
            </a:prstGeom>
            <a:ln w="28575" cmpd="sng">
              <a:solidFill>
                <a:srgbClr val="20202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e 11"/>
            <p:cNvSpPr/>
            <p:nvPr/>
          </p:nvSpPr>
          <p:spPr>
            <a:xfrm rot="5400000">
              <a:off x="12611" y="3517"/>
              <a:ext cx="120" cy="3651"/>
            </a:xfrm>
            <a:prstGeom prst="rightBrac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3540125" y="4692015"/>
            <a:ext cx="494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Collision of two endpoints</a:t>
            </a:r>
            <a:endParaRPr lang="en-US" sz="2400" b="1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14720" y="3884295"/>
            <a:ext cx="0" cy="74803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Group 11"/>
          <p:cNvGrpSpPr/>
          <p:nvPr/>
        </p:nvGrpSpPr>
        <p:grpSpPr>
          <a:xfrm>
            <a:off x="912495" y="2411730"/>
            <a:ext cx="2827020" cy="2019935"/>
            <a:chOff x="1437" y="4405"/>
            <a:chExt cx="4452" cy="3181"/>
          </a:xfrm>
        </p:grpSpPr>
        <p:sp>
          <p:nvSpPr>
            <p:cNvPr id="5" name="Text Box 4"/>
            <p:cNvSpPr txBox="1"/>
            <p:nvPr/>
          </p:nvSpPr>
          <p:spPr>
            <a:xfrm>
              <a:off x="1437" y="6764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Robustness</a:t>
              </a:r>
              <a:endParaRPr lang="en-US" sz="2800" b="1"/>
            </a:p>
          </p:txBody>
        </p:sp>
        <p:pic>
          <p:nvPicPr>
            <p:cNvPr id="6" name="Picture 5" descr="robustnes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595" y="4405"/>
              <a:ext cx="2136" cy="213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682490" y="2376805"/>
            <a:ext cx="2827020" cy="2054860"/>
            <a:chOff x="7374" y="4350"/>
            <a:chExt cx="4452" cy="3236"/>
          </a:xfrm>
        </p:grpSpPr>
        <p:sp>
          <p:nvSpPr>
            <p:cNvPr id="7" name="Text Box 6"/>
            <p:cNvSpPr txBox="1"/>
            <p:nvPr/>
          </p:nvSpPr>
          <p:spPr>
            <a:xfrm>
              <a:off x="7374" y="6764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Dynamicity</a:t>
              </a:r>
              <a:endParaRPr lang="en-US" sz="2800" b="1"/>
            </a:p>
          </p:txBody>
        </p:sp>
        <p:pic>
          <p:nvPicPr>
            <p:cNvPr id="10" name="Picture 9" descr="dynamicity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96" y="4350"/>
              <a:ext cx="2208" cy="2208"/>
            </a:xfrm>
            <a:prstGeom prst="rect">
              <a:avLst/>
            </a:prstGeom>
          </p:spPr>
        </p:pic>
      </p:grpSp>
      <p:sp>
        <p:nvSpPr>
          <p:cNvPr id="19" name="Text Box 18"/>
          <p:cNvSpPr txBox="1"/>
          <p:nvPr/>
        </p:nvSpPr>
        <p:spPr>
          <a:xfrm>
            <a:off x="4763770" y="4958715"/>
            <a:ext cx="2664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No inserts, deletes, and expansions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00405" y="4958715"/>
            <a:ext cx="32512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High FPR under certain common workloads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52485" y="2275205"/>
            <a:ext cx="2827020" cy="2155825"/>
            <a:chOff x="13311" y="3982"/>
            <a:chExt cx="4452" cy="3395"/>
          </a:xfrm>
        </p:grpSpPr>
        <p:sp>
          <p:nvSpPr>
            <p:cNvPr id="14" name="Text Box 13"/>
            <p:cNvSpPr txBox="1"/>
            <p:nvPr/>
          </p:nvSpPr>
          <p:spPr>
            <a:xfrm>
              <a:off x="13311" y="6555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Speed</a:t>
              </a:r>
              <a:endParaRPr lang="en-US" sz="2800" b="1"/>
            </a:p>
          </p:txBody>
        </p:sp>
        <p:pic>
          <p:nvPicPr>
            <p:cNvPr id="2" name="Picture 1" descr="speed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951" y="3982"/>
              <a:ext cx="3172" cy="3172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1024255" y="817880"/>
            <a:ext cx="10143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/>
              <a:t>No range filter achieves all at the same time</a:t>
            </a:r>
            <a:endParaRPr lang="en-US" sz="2800" b="1"/>
          </a:p>
        </p:txBody>
      </p:sp>
      <p:sp>
        <p:nvSpPr>
          <p:cNvPr id="8" name="Text Box 7"/>
          <p:cNvSpPr txBox="1"/>
          <p:nvPr/>
        </p:nvSpPr>
        <p:spPr>
          <a:xfrm>
            <a:off x="8502650" y="5151755"/>
            <a:ext cx="2726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1"/>
                </a:solidFill>
              </a:rPr>
              <a:t>Poor cache locality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9192895" y="3220720"/>
            <a:ext cx="2776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Independent of range size!</a:t>
            </a:r>
            <a:endParaRPr lang="en-US" sz="2400" b="1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818245" y="3618230"/>
            <a:ext cx="490220" cy="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4216400" y="4841875"/>
            <a:ext cx="3759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Time complexity</a:t>
            </a:r>
            <a:endParaRPr lang="en-US" sz="2400" b="1"/>
          </a:p>
        </p:txBody>
      </p:sp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4216400" y="4841875"/>
            <a:ext cx="3759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Use a    -Fast Trie</a:t>
            </a:r>
            <a:endParaRPr lang="en-US" sz="2400" b="1"/>
          </a:p>
        </p:txBody>
      </p:sp>
      <p:pic>
        <p:nvPicPr>
          <p:cNvPr id="23" name="Picture 22" descr="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4994275"/>
            <a:ext cx="184785" cy="250825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28" name="Picture 27" descr="diva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216400" y="4841875"/>
            <a:ext cx="3759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Use a    -Fast Trie</a:t>
            </a:r>
            <a:endParaRPr lang="en-US" sz="2400" b="1"/>
          </a:p>
        </p:txBody>
      </p:sp>
      <p:pic>
        <p:nvPicPr>
          <p:cNvPr id="17" name="Picture 16" descr="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4994275"/>
            <a:ext cx="184785" cy="250825"/>
          </a:xfrm>
          <a:prstGeom prst="rect">
            <a:avLst/>
          </a:prstGeom>
        </p:spPr>
      </p:pic>
      <p:sp>
        <p:nvSpPr>
          <p:cNvPr id="18" name="Text Box 17"/>
          <p:cNvSpPr txBox="1"/>
          <p:nvPr/>
        </p:nvSpPr>
        <p:spPr>
          <a:xfrm>
            <a:off x="4772660" y="5349875"/>
            <a:ext cx="3760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access and update time</a:t>
            </a:r>
            <a:endParaRPr lang="en-US" sz="2400" b="1"/>
          </a:p>
        </p:txBody>
      </p:sp>
      <p:sp>
        <p:nvSpPr>
          <p:cNvPr id="2" name="Text Box 1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7" name="Picture 6" descr="diva_f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  <p:pic>
        <p:nvPicPr>
          <p:cNvPr id="6" name="Picture 5" descr="O_log_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870" y="5461635"/>
            <a:ext cx="1114425" cy="313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13" name="Picture 12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  <p:pic>
        <p:nvPicPr>
          <p:cNvPr id="20" name="Picture 19" descr="O_log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95" y="5078730"/>
            <a:ext cx="1325245" cy="37211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840980" y="5509895"/>
            <a:ext cx="124460" cy="12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6207125" y="6083300"/>
            <a:ext cx="429895" cy="15875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535930" y="4509770"/>
            <a:ext cx="3447415" cy="1573530"/>
            <a:chOff x="-1038" y="10285"/>
            <a:chExt cx="12816" cy="2478"/>
          </a:xfrm>
        </p:grpSpPr>
        <p:sp>
          <p:nvSpPr>
            <p:cNvPr id="11" name="Freeform 10"/>
            <p:cNvSpPr/>
            <p:nvPr/>
          </p:nvSpPr>
          <p:spPr>
            <a:xfrm>
              <a:off x="3301" y="11084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57" y="11596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-1038" y="10307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5351" y="10305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5374" y="10285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384" y="11174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819" y="11951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6809740" y="4949825"/>
            <a:ext cx="124460" cy="12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25515" y="5283835"/>
            <a:ext cx="124460" cy="12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93280" y="4460875"/>
            <a:ext cx="124460" cy="12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088630" y="5017135"/>
            <a:ext cx="124460" cy="12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8455137" y="6083300"/>
            <a:ext cx="429783" cy="16319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Rectangles 46"/>
          <p:cNvSpPr/>
          <p:nvPr/>
        </p:nvSpPr>
        <p:spPr>
          <a:xfrm>
            <a:off x="7886285" y="6083300"/>
            <a:ext cx="429783" cy="16319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8" name="Rectangles 47"/>
          <p:cNvSpPr/>
          <p:nvPr/>
        </p:nvSpPr>
        <p:spPr>
          <a:xfrm>
            <a:off x="7314413" y="6083300"/>
            <a:ext cx="429783" cy="16319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Rectangles 48"/>
          <p:cNvSpPr/>
          <p:nvPr/>
        </p:nvSpPr>
        <p:spPr>
          <a:xfrm>
            <a:off x="6770482" y="6090285"/>
            <a:ext cx="429783" cy="16319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Rectangles 49"/>
          <p:cNvSpPr/>
          <p:nvPr/>
        </p:nvSpPr>
        <p:spPr>
          <a:xfrm>
            <a:off x="5643880" y="6093460"/>
            <a:ext cx="429895" cy="15875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0800000">
            <a:off x="5060950" y="4460875"/>
            <a:ext cx="165100" cy="1607820"/>
          </a:xfrm>
          <a:prstGeom prst="rightBrace">
            <a:avLst>
              <a:gd name="adj1" fmla="val 7653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13" name="Picture 12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  <p:pic>
        <p:nvPicPr>
          <p:cNvPr id="20" name="Picture 19" descr="O_log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95" y="5078730"/>
            <a:ext cx="1325245" cy="37211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840980" y="5509895"/>
            <a:ext cx="124460" cy="12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6207125" y="6083300"/>
            <a:ext cx="429895" cy="15875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535930" y="4509770"/>
            <a:ext cx="3447415" cy="1573530"/>
            <a:chOff x="-1038" y="10285"/>
            <a:chExt cx="12816" cy="2478"/>
          </a:xfrm>
        </p:grpSpPr>
        <p:sp>
          <p:nvSpPr>
            <p:cNvPr id="11" name="Freeform 10"/>
            <p:cNvSpPr/>
            <p:nvPr/>
          </p:nvSpPr>
          <p:spPr>
            <a:xfrm>
              <a:off x="3301" y="11084"/>
              <a:ext cx="633" cy="1656"/>
            </a:xfrm>
            <a:custGeom>
              <a:avLst/>
              <a:gdLst>
                <a:gd name="connisteX0" fmla="*/ 210185 w 210185"/>
                <a:gd name="connsiteY0" fmla="*/ 0 h 1033145"/>
                <a:gd name="connisteX1" fmla="*/ 38100 w 210185"/>
                <a:gd name="connsiteY1" fmla="*/ 535940 h 1033145"/>
                <a:gd name="connisteX2" fmla="*/ 0 w 210185"/>
                <a:gd name="connsiteY2" fmla="*/ 1033145 h 1033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10185" h="1033145">
                  <a:moveTo>
                    <a:pt x="210185" y="0"/>
                  </a:moveTo>
                  <a:cubicBezTo>
                    <a:pt x="176530" y="97155"/>
                    <a:pt x="80010" y="329565"/>
                    <a:pt x="38100" y="535940"/>
                  </a:cubicBezTo>
                  <a:cubicBezTo>
                    <a:pt x="-3810" y="742315"/>
                    <a:pt x="4445" y="944245"/>
                    <a:pt x="0" y="10331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57" y="11596"/>
              <a:ext cx="188" cy="1144"/>
            </a:xfrm>
            <a:custGeom>
              <a:avLst/>
              <a:gdLst>
                <a:gd name="connisteX0" fmla="*/ 0 w 430530"/>
                <a:gd name="connsiteY0" fmla="*/ 0 h 775335"/>
                <a:gd name="connisteX1" fmla="*/ 267970 w 430530"/>
                <a:gd name="connsiteY1" fmla="*/ 306070 h 775335"/>
                <a:gd name="connisteX2" fmla="*/ 430530 w 430530"/>
                <a:gd name="connsiteY2" fmla="*/ 775335 h 775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0530" h="775335">
                  <a:moveTo>
                    <a:pt x="0" y="0"/>
                  </a:moveTo>
                  <a:cubicBezTo>
                    <a:pt x="50165" y="52070"/>
                    <a:pt x="181610" y="151130"/>
                    <a:pt x="267970" y="306070"/>
                  </a:cubicBezTo>
                  <a:cubicBezTo>
                    <a:pt x="354330" y="461010"/>
                    <a:pt x="403225" y="687705"/>
                    <a:pt x="430530" y="7753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-1038" y="10307"/>
              <a:ext cx="6374" cy="2456"/>
            </a:xfrm>
            <a:custGeom>
              <a:avLst/>
              <a:gdLst>
                <a:gd name="connisteX0" fmla="*/ 3263265 w 3263265"/>
                <a:gd name="connsiteY0" fmla="*/ 0 h 1243965"/>
                <a:gd name="connisteX1" fmla="*/ 2315845 w 3263265"/>
                <a:gd name="connsiteY1" fmla="*/ 440055 h 1243965"/>
                <a:gd name="connisteX2" fmla="*/ 583565 w 3263265"/>
                <a:gd name="connsiteY2" fmla="*/ 775335 h 1243965"/>
                <a:gd name="connisteX3" fmla="*/ 0 w 3263265"/>
                <a:gd name="connsiteY3" fmla="*/ 1243965 h 12439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63265" h="1243965">
                  <a:moveTo>
                    <a:pt x="3263265" y="0"/>
                  </a:moveTo>
                  <a:cubicBezTo>
                    <a:pt x="3108325" y="81280"/>
                    <a:pt x="2851785" y="285115"/>
                    <a:pt x="2315845" y="440055"/>
                  </a:cubicBezTo>
                  <a:cubicBezTo>
                    <a:pt x="1779905" y="594995"/>
                    <a:pt x="1046480" y="614680"/>
                    <a:pt x="583565" y="775335"/>
                  </a:cubicBezTo>
                  <a:cubicBezTo>
                    <a:pt x="120650" y="935990"/>
                    <a:pt x="81915" y="1156970"/>
                    <a:pt x="0" y="124396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5351" y="10305"/>
              <a:ext cx="8" cy="24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5374" y="10285"/>
              <a:ext cx="6405" cy="2477"/>
            </a:xfrm>
            <a:custGeom>
              <a:avLst/>
              <a:gdLst>
                <a:gd name="connisteX0" fmla="*/ 0 w 4401820"/>
                <a:gd name="connsiteY0" fmla="*/ 0 h 1550035"/>
                <a:gd name="connisteX1" fmla="*/ 966470 w 4401820"/>
                <a:gd name="connsiteY1" fmla="*/ 363220 h 1550035"/>
                <a:gd name="connisteX2" fmla="*/ 3119755 w 4401820"/>
                <a:gd name="connsiteY2" fmla="*/ 727075 h 1550035"/>
                <a:gd name="connisteX3" fmla="*/ 4401820 w 4401820"/>
                <a:gd name="connsiteY3" fmla="*/ 1550035 h 15500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401820" h="1550035">
                  <a:moveTo>
                    <a:pt x="0" y="0"/>
                  </a:moveTo>
                  <a:cubicBezTo>
                    <a:pt x="150495" y="65405"/>
                    <a:pt x="342265" y="217805"/>
                    <a:pt x="966470" y="363220"/>
                  </a:cubicBezTo>
                  <a:cubicBezTo>
                    <a:pt x="1590675" y="508635"/>
                    <a:pt x="2432685" y="489585"/>
                    <a:pt x="3119755" y="727075"/>
                  </a:cubicBezTo>
                  <a:cubicBezTo>
                    <a:pt x="3806825" y="964565"/>
                    <a:pt x="4188460" y="1392555"/>
                    <a:pt x="4401820" y="155003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384" y="11174"/>
              <a:ext cx="1252" cy="1567"/>
            </a:xfrm>
            <a:custGeom>
              <a:avLst/>
              <a:gdLst>
                <a:gd name="connisteX0" fmla="*/ 985520 w 985520"/>
                <a:gd name="connsiteY0" fmla="*/ 0 h 995045"/>
                <a:gd name="connisteX1" fmla="*/ 229870 w 985520"/>
                <a:gd name="connsiteY1" fmla="*/ 497840 h 995045"/>
                <a:gd name="connisteX2" fmla="*/ 0 w 985520"/>
                <a:gd name="connsiteY2" fmla="*/ 995045 h 995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85520" h="995045">
                  <a:moveTo>
                    <a:pt x="985520" y="0"/>
                  </a:moveTo>
                  <a:cubicBezTo>
                    <a:pt x="838835" y="89535"/>
                    <a:pt x="426720" y="299085"/>
                    <a:pt x="229870" y="497840"/>
                  </a:cubicBezTo>
                  <a:cubicBezTo>
                    <a:pt x="33020" y="696595"/>
                    <a:pt x="31115" y="905510"/>
                    <a:pt x="0" y="995045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819" y="11951"/>
              <a:ext cx="1765" cy="812"/>
            </a:xfrm>
            <a:custGeom>
              <a:avLst/>
              <a:gdLst>
                <a:gd name="connisteX0" fmla="*/ 0 w 928370"/>
                <a:gd name="connsiteY0" fmla="*/ 0 h 506730"/>
                <a:gd name="connisteX1" fmla="*/ 660400 w 928370"/>
                <a:gd name="connsiteY1" fmla="*/ 200660 h 506730"/>
                <a:gd name="connisteX2" fmla="*/ 928370 w 928370"/>
                <a:gd name="connsiteY2" fmla="*/ 506730 h 506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928370" h="506730">
                  <a:moveTo>
                    <a:pt x="0" y="0"/>
                  </a:moveTo>
                  <a:cubicBezTo>
                    <a:pt x="127000" y="34290"/>
                    <a:pt x="474980" y="99060"/>
                    <a:pt x="660400" y="200660"/>
                  </a:cubicBezTo>
                  <a:cubicBezTo>
                    <a:pt x="845820" y="302260"/>
                    <a:pt x="887730" y="449580"/>
                    <a:pt x="928370" y="506730"/>
                  </a:cubicBezTo>
                </a:path>
              </a:pathLst>
            </a:custGeom>
            <a:noFill/>
            <a:ln w="28575" cmpd="sng">
              <a:solidFill>
                <a:srgbClr val="20202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6809740" y="4949825"/>
            <a:ext cx="124460" cy="12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25515" y="5283835"/>
            <a:ext cx="124460" cy="12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93280" y="4460875"/>
            <a:ext cx="124460" cy="12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088630" y="5017135"/>
            <a:ext cx="124460" cy="12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8455137" y="6083300"/>
            <a:ext cx="429783" cy="16319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Rectangles 46"/>
          <p:cNvSpPr/>
          <p:nvPr/>
        </p:nvSpPr>
        <p:spPr>
          <a:xfrm>
            <a:off x="7886285" y="6083300"/>
            <a:ext cx="429783" cy="16319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8" name="Rectangles 47"/>
          <p:cNvSpPr/>
          <p:nvPr/>
        </p:nvSpPr>
        <p:spPr>
          <a:xfrm>
            <a:off x="7314413" y="6083300"/>
            <a:ext cx="429783" cy="16319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Rectangles 48"/>
          <p:cNvSpPr/>
          <p:nvPr/>
        </p:nvSpPr>
        <p:spPr>
          <a:xfrm>
            <a:off x="6770482" y="6090285"/>
            <a:ext cx="429783" cy="16319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Rectangles 49"/>
          <p:cNvSpPr/>
          <p:nvPr/>
        </p:nvSpPr>
        <p:spPr>
          <a:xfrm>
            <a:off x="5643880" y="6093460"/>
            <a:ext cx="429895" cy="15875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0800000">
            <a:off x="5060950" y="4460875"/>
            <a:ext cx="165100" cy="1607820"/>
          </a:xfrm>
          <a:prstGeom prst="rightBrace">
            <a:avLst>
              <a:gd name="adj1" fmla="val 7653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53305" y="6172200"/>
            <a:ext cx="643890" cy="698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00" y="5977890"/>
            <a:ext cx="775970" cy="39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Analysis</a:t>
            </a:r>
            <a:endParaRPr lang="en-US" sz="4000" b="1"/>
          </a:p>
        </p:txBody>
      </p:sp>
      <p:sp>
        <p:nvSpPr>
          <p:cNvPr id="3" name="Text Box 2"/>
          <p:cNvSpPr txBox="1"/>
          <p:nvPr/>
        </p:nvSpPr>
        <p:spPr>
          <a:xfrm>
            <a:off x="5064760" y="2287905"/>
            <a:ext cx="265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Avg. key length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2625725" y="1264920"/>
            <a:ext cx="6940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Suppose keys in the dataset independently come from a “well-behaved” distribution</a:t>
            </a:r>
            <a:endParaRPr lang="en-US" sz="2400" b="1"/>
          </a:p>
        </p:txBody>
      </p:sp>
      <p:pic>
        <p:nvPicPr>
          <p:cNvPr id="5" name="Picture 4" descr="L_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2355850"/>
            <a:ext cx="753745" cy="3124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11555" y="345122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FPR</a:t>
            </a:r>
            <a:endParaRPr lang="en-US" sz="2400" b="1"/>
          </a:p>
        </p:txBody>
      </p:sp>
      <p:pic>
        <p:nvPicPr>
          <p:cNvPr id="13" name="Picture 12" descr="diva_fp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85" y="3460115"/>
            <a:ext cx="2753995" cy="35179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011555" y="4590415"/>
            <a:ext cx="393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2400" b="1"/>
              <a:t>Insert/Delete/Query</a:t>
            </a:r>
            <a:endParaRPr lang="en-US" sz="2400" b="1"/>
          </a:p>
        </p:txBody>
      </p:sp>
      <p:pic>
        <p:nvPicPr>
          <p:cNvPr id="20" name="Picture 19" descr="O_log_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5" y="4634865"/>
            <a:ext cx="1325245" cy="372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287270" y="958215"/>
            <a:ext cx="76174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/>
              <a:t>Enjoy these types of problems?</a:t>
            </a:r>
            <a:endParaRPr lang="en-US" sz="48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287270" y="958215"/>
            <a:ext cx="76174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/>
              <a:t>Enjoy these types of problems?</a:t>
            </a:r>
            <a:endParaRPr lang="en-US" sz="4800" b="1"/>
          </a:p>
        </p:txBody>
      </p:sp>
      <p:sp>
        <p:nvSpPr>
          <p:cNvPr id="2" name="Text Box 1"/>
          <p:cNvSpPr txBox="1"/>
          <p:nvPr/>
        </p:nvSpPr>
        <p:spPr>
          <a:xfrm>
            <a:off x="2287270" y="4721225"/>
            <a:ext cx="76174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/>
              <a:t>Reach out to us and get involved in research!</a:t>
            </a:r>
            <a:endParaRPr lang="en-US" sz="4800" b="1"/>
          </a:p>
        </p:txBody>
      </p:sp>
      <p:pic>
        <p:nvPicPr>
          <p:cNvPr id="5" name="Picture 4" descr="scientis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65395" y="2398395"/>
            <a:ext cx="2061210" cy="2061210"/>
          </a:xfrm>
          <a:prstGeom prst="rect">
            <a:avLst/>
          </a:prstGeom>
        </p:spPr>
      </p:pic>
      <p:pic>
        <p:nvPicPr>
          <p:cNvPr id="6" name="Picture 5" descr="via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00000">
            <a:off x="6535420" y="3667760"/>
            <a:ext cx="604520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Group 11"/>
          <p:cNvGrpSpPr/>
          <p:nvPr/>
        </p:nvGrpSpPr>
        <p:grpSpPr>
          <a:xfrm>
            <a:off x="912495" y="4025900"/>
            <a:ext cx="2827020" cy="2019935"/>
            <a:chOff x="1437" y="4405"/>
            <a:chExt cx="4452" cy="3181"/>
          </a:xfrm>
        </p:grpSpPr>
        <p:sp>
          <p:nvSpPr>
            <p:cNvPr id="5" name="Text Box 4"/>
            <p:cNvSpPr txBox="1"/>
            <p:nvPr/>
          </p:nvSpPr>
          <p:spPr>
            <a:xfrm>
              <a:off x="1437" y="6764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Robustness</a:t>
              </a:r>
              <a:endParaRPr lang="en-US" sz="2800" b="1"/>
            </a:p>
          </p:txBody>
        </p:sp>
        <p:pic>
          <p:nvPicPr>
            <p:cNvPr id="6" name="Picture 5" descr="robustness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595" y="4405"/>
              <a:ext cx="2136" cy="213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682490" y="3990975"/>
            <a:ext cx="2827020" cy="2054860"/>
            <a:chOff x="7374" y="4350"/>
            <a:chExt cx="4452" cy="3236"/>
          </a:xfrm>
        </p:grpSpPr>
        <p:sp>
          <p:nvSpPr>
            <p:cNvPr id="7" name="Text Box 6"/>
            <p:cNvSpPr txBox="1"/>
            <p:nvPr/>
          </p:nvSpPr>
          <p:spPr>
            <a:xfrm>
              <a:off x="7374" y="6764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Dynamicity</a:t>
              </a:r>
              <a:endParaRPr lang="en-US" sz="2800" b="1"/>
            </a:p>
          </p:txBody>
        </p:sp>
        <p:pic>
          <p:nvPicPr>
            <p:cNvPr id="10" name="Picture 9" descr="dynamicity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96" y="4350"/>
              <a:ext cx="2208" cy="220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452485" y="3889375"/>
            <a:ext cx="2827020" cy="2155825"/>
            <a:chOff x="13311" y="3982"/>
            <a:chExt cx="4452" cy="3395"/>
          </a:xfrm>
        </p:grpSpPr>
        <p:sp>
          <p:nvSpPr>
            <p:cNvPr id="14" name="Text Box 13"/>
            <p:cNvSpPr txBox="1"/>
            <p:nvPr/>
          </p:nvSpPr>
          <p:spPr>
            <a:xfrm>
              <a:off x="13311" y="6555"/>
              <a:ext cx="44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/>
                <a:t>Speed</a:t>
              </a:r>
              <a:endParaRPr lang="en-US" sz="2800" b="1"/>
            </a:p>
          </p:txBody>
        </p:sp>
        <p:pic>
          <p:nvPicPr>
            <p:cNvPr id="2" name="Picture 1" descr="speed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951" y="3982"/>
              <a:ext cx="3172" cy="3172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1024255" y="2392045"/>
            <a:ext cx="101434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Memento Filter</a:t>
            </a:r>
            <a:endParaRPr lang="en-US" sz="4000" b="1"/>
          </a:p>
        </p:txBody>
      </p:sp>
      <p:pic>
        <p:nvPicPr>
          <p:cNvPr id="8" name="Picture 7" descr="memento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4790" y="695325"/>
            <a:ext cx="1582420" cy="1582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9781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Assumptions</a:t>
            </a:r>
            <a:endParaRPr lang="en-US" sz="4000" b="1"/>
          </a:p>
        </p:txBody>
      </p:sp>
      <p:cxnSp>
        <p:nvCxnSpPr>
          <p:cNvPr id="52" name="Straight Connector 51"/>
          <p:cNvCxnSpPr/>
          <p:nvPr/>
        </p:nvCxnSpPr>
        <p:spPr>
          <a:xfrm>
            <a:off x="1184275" y="50336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84275" y="48602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1210290" y="48596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41795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758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8330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5989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976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8977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Text Box 60"/>
          <p:cNvSpPr txBox="1"/>
          <p:nvPr/>
        </p:nvSpPr>
        <p:spPr>
          <a:xfrm>
            <a:off x="250825" y="4340225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62" name="Oval 61"/>
          <p:cNvSpPr/>
          <p:nvPr/>
        </p:nvSpPr>
        <p:spPr>
          <a:xfrm>
            <a:off x="297116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4829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665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387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09078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400030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33132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9781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Assumptions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2995295" y="1644650"/>
            <a:ext cx="6403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Finite universe (i.e., fixed-length keys)</a:t>
            </a:r>
            <a:endParaRPr lang="en-US" sz="2400" b="1"/>
          </a:p>
        </p:txBody>
      </p:sp>
      <p:cxnSp>
        <p:nvCxnSpPr>
          <p:cNvPr id="52" name="Straight Connector 51"/>
          <p:cNvCxnSpPr/>
          <p:nvPr/>
        </p:nvCxnSpPr>
        <p:spPr>
          <a:xfrm>
            <a:off x="1184275" y="50336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84275" y="48602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1210290" y="48596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41795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758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8330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5989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976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8977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Text Box 60"/>
          <p:cNvSpPr txBox="1"/>
          <p:nvPr/>
        </p:nvSpPr>
        <p:spPr>
          <a:xfrm>
            <a:off x="250825" y="4340225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62" name="Oval 61"/>
          <p:cNvSpPr/>
          <p:nvPr/>
        </p:nvSpPr>
        <p:spPr>
          <a:xfrm>
            <a:off x="297116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4829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665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387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09078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400030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33132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9781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Assumptions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2995295" y="1644650"/>
            <a:ext cx="6403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Finite universe (i.e., fixed-length keys)</a:t>
            </a:r>
            <a:endParaRPr lang="en-US" sz="2400"/>
          </a:p>
        </p:txBody>
      </p:sp>
      <p:sp>
        <p:nvSpPr>
          <p:cNvPr id="28" name="Text Box 27"/>
          <p:cNvSpPr txBox="1"/>
          <p:nvPr/>
        </p:nvSpPr>
        <p:spPr>
          <a:xfrm>
            <a:off x="2536190" y="2084070"/>
            <a:ext cx="6403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Range queries of length    </a:t>
            </a:r>
            <a:endParaRPr lang="en-US" sz="2400" b="1"/>
          </a:p>
        </p:txBody>
      </p:sp>
      <p:pic>
        <p:nvPicPr>
          <p:cNvPr id="29" name="Picture 28" descr="leq_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5090" y="2178050"/>
            <a:ext cx="595630" cy="273050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>
            <a:off x="1184275" y="50336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84275" y="48602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1210290" y="48596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41795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758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8330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5989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976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8977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Text Box 60"/>
          <p:cNvSpPr txBox="1"/>
          <p:nvPr/>
        </p:nvSpPr>
        <p:spPr>
          <a:xfrm>
            <a:off x="250825" y="4340225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62" name="Oval 61"/>
          <p:cNvSpPr/>
          <p:nvPr/>
        </p:nvSpPr>
        <p:spPr>
          <a:xfrm>
            <a:off x="297116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4829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665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387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09078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400030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33132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9781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Key Idea: Partition Universe</a:t>
            </a:r>
            <a:endParaRPr lang="en-US" sz="4000" b="1"/>
          </a:p>
        </p:txBody>
      </p:sp>
      <p:cxnSp>
        <p:nvCxnSpPr>
          <p:cNvPr id="52" name="Straight Connector 51"/>
          <p:cNvCxnSpPr/>
          <p:nvPr/>
        </p:nvCxnSpPr>
        <p:spPr>
          <a:xfrm>
            <a:off x="1184275" y="50336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84275" y="48602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1210290" y="48596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41795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758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8330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5989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976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8977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Text Box 60"/>
          <p:cNvSpPr txBox="1"/>
          <p:nvPr/>
        </p:nvSpPr>
        <p:spPr>
          <a:xfrm>
            <a:off x="250825" y="4340225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62" name="Oval 61"/>
          <p:cNvSpPr/>
          <p:nvPr/>
        </p:nvSpPr>
        <p:spPr>
          <a:xfrm>
            <a:off x="297116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4829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665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387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09078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400030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33132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9781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Key Idea: Partition Universe</a:t>
            </a:r>
            <a:endParaRPr lang="en-US" sz="4000" b="1"/>
          </a:p>
        </p:txBody>
      </p:sp>
      <p:cxnSp>
        <p:nvCxnSpPr>
          <p:cNvPr id="52" name="Straight Connector 51"/>
          <p:cNvCxnSpPr/>
          <p:nvPr/>
        </p:nvCxnSpPr>
        <p:spPr>
          <a:xfrm>
            <a:off x="1184275" y="5033645"/>
            <a:ext cx="10026015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84275" y="4860290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1210290" y="4859655"/>
            <a:ext cx="0" cy="3473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41795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758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8330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5989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976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8977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Text Box 60"/>
          <p:cNvSpPr txBox="1"/>
          <p:nvPr/>
        </p:nvSpPr>
        <p:spPr>
          <a:xfrm>
            <a:off x="250825" y="4340225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62" name="Oval 61"/>
          <p:cNvSpPr/>
          <p:nvPr/>
        </p:nvSpPr>
        <p:spPr>
          <a:xfrm>
            <a:off x="297116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4829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665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387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09078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400030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33132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30880" y="4603750"/>
            <a:ext cx="0" cy="858520"/>
          </a:xfrm>
          <a:prstGeom prst="line">
            <a:avLst/>
          </a:prstGeom>
          <a:ln w="508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72710" y="4605020"/>
            <a:ext cx="0" cy="858520"/>
          </a:xfrm>
          <a:prstGeom prst="line">
            <a:avLst/>
          </a:prstGeom>
          <a:ln w="508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152640" y="4605020"/>
            <a:ext cx="0" cy="858520"/>
          </a:xfrm>
          <a:prstGeom prst="line">
            <a:avLst/>
          </a:prstGeom>
          <a:ln w="508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013190" y="4603750"/>
            <a:ext cx="0" cy="858520"/>
          </a:xfrm>
          <a:prstGeom prst="line">
            <a:avLst/>
          </a:prstGeom>
          <a:ln w="508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9781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Key Idea: Partition Universe</a:t>
            </a:r>
            <a:endParaRPr lang="en-US" sz="4000" b="1"/>
          </a:p>
        </p:txBody>
      </p:sp>
      <p:sp>
        <p:nvSpPr>
          <p:cNvPr id="55" name="Oval 54"/>
          <p:cNvSpPr/>
          <p:nvPr/>
        </p:nvSpPr>
        <p:spPr>
          <a:xfrm>
            <a:off x="141795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758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8330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5989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976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8977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Text Box 60"/>
          <p:cNvSpPr txBox="1"/>
          <p:nvPr/>
        </p:nvSpPr>
        <p:spPr>
          <a:xfrm>
            <a:off x="250825" y="4340225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62" name="Oval 61"/>
          <p:cNvSpPr/>
          <p:nvPr/>
        </p:nvSpPr>
        <p:spPr>
          <a:xfrm>
            <a:off x="297116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4829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665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387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09078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400030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33132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84275" y="4859655"/>
            <a:ext cx="10026015" cy="347345"/>
            <a:chOff x="1865" y="7653"/>
            <a:chExt cx="15789" cy="547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ight Brace 73"/>
          <p:cNvSpPr/>
          <p:nvPr/>
        </p:nvSpPr>
        <p:spPr>
          <a:xfrm rot="5400000">
            <a:off x="6068695" y="4368165"/>
            <a:ext cx="172720" cy="1972310"/>
          </a:xfrm>
          <a:prstGeom prst="rightBrace">
            <a:avLst>
              <a:gd name="adj1" fmla="val 175367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" name="Picture 1" descr="partition_siz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8955" y="5613400"/>
            <a:ext cx="1071880" cy="3378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95070" y="51758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1: Dynamicity</a:t>
            </a:r>
            <a:endParaRPr lang="en-US" sz="4000" b="1"/>
          </a:p>
        </p:txBody>
      </p:sp>
      <p:sp>
        <p:nvSpPr>
          <p:cNvPr id="5" name="Text Box 4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  <p:grpSp>
        <p:nvGrpSpPr>
          <p:cNvPr id="17" name="Group 16"/>
          <p:cNvGrpSpPr/>
          <p:nvPr/>
        </p:nvGrpSpPr>
        <p:grpSpPr>
          <a:xfrm>
            <a:off x="1450975" y="2983230"/>
            <a:ext cx="2827020" cy="1823720"/>
            <a:chOff x="2407" y="4698"/>
            <a:chExt cx="4452" cy="2872"/>
          </a:xfrm>
        </p:grpSpPr>
        <p:sp>
          <p:nvSpPr>
            <p:cNvPr id="19" name="Text Box 18"/>
            <p:cNvSpPr txBox="1"/>
            <p:nvPr/>
          </p:nvSpPr>
          <p:spPr>
            <a:xfrm>
              <a:off x="2407" y="6846"/>
              <a:ext cx="44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  <a:sym typeface="+mn-ea"/>
                </a:rPr>
                <a:t>Static encoding</a:t>
              </a:r>
              <a:endParaRPr lang="en-US" sz="2400" b="1">
                <a:solidFill>
                  <a:schemeClr val="tx1"/>
                </a:solidFill>
                <a:sym typeface="+mn-ea"/>
              </a:endParaRPr>
            </a:p>
          </p:txBody>
        </p:sp>
        <p:pic>
          <p:nvPicPr>
            <p:cNvPr id="12" name="Picture 11" descr="static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558" y="4698"/>
              <a:ext cx="2148" cy="21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Oval 16"/>
          <p:cNvSpPr/>
          <p:nvPr/>
        </p:nvSpPr>
        <p:spPr>
          <a:xfrm>
            <a:off x="141795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8330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989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976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4340225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29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665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6068695" y="4368165"/>
            <a:ext cx="172720" cy="1972310"/>
          </a:xfrm>
          <a:prstGeom prst="rightBrace">
            <a:avLst>
              <a:gd name="adj1" fmla="val 175367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515235" y="887730"/>
            <a:ext cx="7364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Queries intersect at most 2 partitions</a:t>
            </a:r>
            <a:endParaRPr lang="en-US" sz="2400" b="1"/>
          </a:p>
        </p:txBody>
      </p:sp>
      <p:grpSp>
        <p:nvGrpSpPr>
          <p:cNvPr id="27" name="Group 26"/>
          <p:cNvGrpSpPr/>
          <p:nvPr/>
        </p:nvGrpSpPr>
        <p:grpSpPr>
          <a:xfrm>
            <a:off x="5358130" y="4592320"/>
            <a:ext cx="1529080" cy="230505"/>
            <a:chOff x="8438" y="7232"/>
            <a:chExt cx="2408" cy="36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464" y="7414"/>
              <a:ext cx="2382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846" y="723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438" y="7233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partition_siz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8955" y="5613400"/>
            <a:ext cx="1071880" cy="33782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184275" y="4859655"/>
            <a:ext cx="10026015" cy="347345"/>
            <a:chOff x="1865" y="7653"/>
            <a:chExt cx="15789" cy="5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Oval 16"/>
          <p:cNvSpPr/>
          <p:nvPr/>
        </p:nvSpPr>
        <p:spPr>
          <a:xfrm>
            <a:off x="141795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8330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989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976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4340225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29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665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6068695" y="4368165"/>
            <a:ext cx="172720" cy="1972310"/>
          </a:xfrm>
          <a:prstGeom prst="rightBrace">
            <a:avLst>
              <a:gd name="adj1" fmla="val 175367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515235" y="887730"/>
            <a:ext cx="7364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Queries intersect at most 2 partitions</a:t>
            </a:r>
            <a:endParaRPr lang="en-US" sz="2400" b="1"/>
          </a:p>
        </p:txBody>
      </p:sp>
      <p:grpSp>
        <p:nvGrpSpPr>
          <p:cNvPr id="30" name="Group 29"/>
          <p:cNvGrpSpPr/>
          <p:nvPr/>
        </p:nvGrpSpPr>
        <p:grpSpPr>
          <a:xfrm>
            <a:off x="5968365" y="4591685"/>
            <a:ext cx="1529080" cy="230505"/>
            <a:chOff x="9399" y="7231"/>
            <a:chExt cx="2408" cy="36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9413" y="7413"/>
              <a:ext cx="2382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807" y="723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399" y="723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 descr="partition_siz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8955" y="5613400"/>
            <a:ext cx="1071880" cy="33782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184275" y="4859655"/>
            <a:ext cx="10026015" cy="347345"/>
            <a:chOff x="1865" y="7653"/>
            <a:chExt cx="15789" cy="54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Oval 16"/>
          <p:cNvSpPr/>
          <p:nvPr/>
        </p:nvSpPr>
        <p:spPr>
          <a:xfrm>
            <a:off x="141795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8330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989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976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4340225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29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665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6068695" y="4368165"/>
            <a:ext cx="172720" cy="1972310"/>
          </a:xfrm>
          <a:prstGeom prst="rightBrace">
            <a:avLst>
              <a:gd name="adj1" fmla="val 175367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515235" y="887730"/>
            <a:ext cx="7364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Queries intersect at most 2 partitions</a:t>
            </a:r>
            <a:endParaRPr lang="en-US" sz="2400"/>
          </a:p>
        </p:txBody>
      </p:sp>
      <p:grpSp>
        <p:nvGrpSpPr>
          <p:cNvPr id="30" name="Group 29"/>
          <p:cNvGrpSpPr/>
          <p:nvPr/>
        </p:nvGrpSpPr>
        <p:grpSpPr>
          <a:xfrm>
            <a:off x="5968365" y="4591685"/>
            <a:ext cx="1529080" cy="230505"/>
            <a:chOff x="9399" y="7231"/>
            <a:chExt cx="2408" cy="36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9413" y="7413"/>
              <a:ext cx="2382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807" y="723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399" y="723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31"/>
          <p:cNvSpPr txBox="1"/>
          <p:nvPr/>
        </p:nvSpPr>
        <p:spPr>
          <a:xfrm>
            <a:off x="3552825" y="2955925"/>
            <a:ext cx="5289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Compare offset of keys and query endpoints in a partition</a:t>
            </a:r>
            <a:endParaRPr lang="en-US" sz="2400" b="1"/>
          </a:p>
        </p:txBody>
      </p:sp>
      <p:pic>
        <p:nvPicPr>
          <p:cNvPr id="33" name="Picture 32" descr="compar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3545" y="1703070"/>
            <a:ext cx="1303020" cy="1303020"/>
          </a:xfrm>
          <a:prstGeom prst="rect">
            <a:avLst/>
          </a:prstGeom>
        </p:spPr>
      </p:pic>
      <p:pic>
        <p:nvPicPr>
          <p:cNvPr id="29" name="Picture 28" descr="partition_siz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955" y="5613400"/>
            <a:ext cx="1071880" cy="33782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84275" y="4859655"/>
            <a:ext cx="10026015" cy="347345"/>
            <a:chOff x="1865" y="7653"/>
            <a:chExt cx="15789" cy="547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250825" y="4340225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2515235" y="887730"/>
            <a:ext cx="7364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Queries intersect at most 2 partitions</a:t>
            </a:r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5968365" y="4591685"/>
            <a:ext cx="1529080" cy="230505"/>
            <a:chOff x="9399" y="7231"/>
            <a:chExt cx="2408" cy="36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9413" y="7413"/>
              <a:ext cx="2382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807" y="7231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399" y="7232"/>
              <a:ext cx="0" cy="36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31"/>
          <p:cNvSpPr txBox="1"/>
          <p:nvPr/>
        </p:nvSpPr>
        <p:spPr>
          <a:xfrm>
            <a:off x="3552825" y="2955925"/>
            <a:ext cx="5289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Compare offset of keys and query endpoints in a partition</a:t>
            </a:r>
            <a:endParaRPr lang="en-US" sz="2400" b="1"/>
          </a:p>
        </p:txBody>
      </p:sp>
      <p:pic>
        <p:nvPicPr>
          <p:cNvPr id="33" name="Picture 32" descr="compar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3545" y="1703070"/>
            <a:ext cx="1303020" cy="1303020"/>
          </a:xfrm>
          <a:prstGeom prst="rect">
            <a:avLst/>
          </a:prstGeom>
        </p:spPr>
      </p:pic>
      <p:sp>
        <p:nvSpPr>
          <p:cNvPr id="29" name="Left Brace 28"/>
          <p:cNvSpPr/>
          <p:nvPr/>
        </p:nvSpPr>
        <p:spPr>
          <a:xfrm rot="16200000">
            <a:off x="5798185" y="4634865"/>
            <a:ext cx="207645" cy="1453515"/>
          </a:xfrm>
          <a:prstGeom prst="leftBrace">
            <a:avLst>
              <a:gd name="adj1" fmla="val 200000"/>
              <a:gd name="adj2" fmla="val 48623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84275" y="4859655"/>
            <a:ext cx="10026015" cy="347345"/>
            <a:chOff x="1865" y="7653"/>
            <a:chExt cx="15789" cy="547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141795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8330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98920" y="497141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976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116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2975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6651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49714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49720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Oval 16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2413000" y="288290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Partition and Offset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Oval 16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2413000" y="288290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Partition and Offset</a:t>
            </a:r>
            <a:endParaRPr lang="en-US" sz="4000" b="1"/>
          </a:p>
        </p:txBody>
      </p:sp>
      <p:sp>
        <p:nvSpPr>
          <p:cNvPr id="10" name="Text Box 9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" name="Picture 1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6695" y="2656205"/>
            <a:ext cx="167640" cy="2349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Oval 16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" name="Picture 1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6695" y="2656205"/>
            <a:ext cx="167640" cy="23495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3633470" y="3852545"/>
            <a:ext cx="5024120" cy="42100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8" name="Picture 27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075" y="3945255"/>
            <a:ext cx="167640" cy="2349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198870" y="2958465"/>
            <a:ext cx="443230" cy="796925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7" name="Rectangles 6"/>
          <p:cNvSpPr/>
          <p:nvPr/>
        </p:nvSpPr>
        <p:spPr>
          <a:xfrm>
            <a:off x="3633470" y="3852545"/>
            <a:ext cx="5024120" cy="42100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085330" y="3841115"/>
            <a:ext cx="0" cy="432435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9" name="Picture 58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6695" y="2656205"/>
            <a:ext cx="167640" cy="23495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4" name="Text Box 73"/>
          <p:cNvSpPr txBox="1"/>
          <p:nvPr/>
        </p:nvSpPr>
        <p:spPr>
          <a:xfrm>
            <a:off x="4906010" y="3843020"/>
            <a:ext cx="1118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Prefix</a:t>
            </a:r>
            <a:endParaRPr lang="en-US" sz="2400" b="1"/>
          </a:p>
        </p:txBody>
      </p:sp>
      <p:sp>
        <p:nvSpPr>
          <p:cNvPr id="75" name="Text Box 74"/>
          <p:cNvSpPr txBox="1"/>
          <p:nvPr/>
        </p:nvSpPr>
        <p:spPr>
          <a:xfrm>
            <a:off x="7105650" y="3852545"/>
            <a:ext cx="1551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Memento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7" name="Rectangles 6"/>
          <p:cNvSpPr/>
          <p:nvPr/>
        </p:nvSpPr>
        <p:spPr>
          <a:xfrm>
            <a:off x="3633470" y="3852545"/>
            <a:ext cx="5024120" cy="42100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085330" y="3841115"/>
            <a:ext cx="0" cy="432435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9" name="Picture 58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6695" y="2656205"/>
            <a:ext cx="167640" cy="23495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4" name="Text Box 73"/>
          <p:cNvSpPr txBox="1"/>
          <p:nvPr/>
        </p:nvSpPr>
        <p:spPr>
          <a:xfrm>
            <a:off x="4906010" y="3843020"/>
            <a:ext cx="1118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Prefix</a:t>
            </a:r>
            <a:endParaRPr lang="en-US" sz="2400" b="1"/>
          </a:p>
        </p:txBody>
      </p:sp>
      <p:sp>
        <p:nvSpPr>
          <p:cNvPr id="75" name="Text Box 74"/>
          <p:cNvSpPr txBox="1"/>
          <p:nvPr/>
        </p:nvSpPr>
        <p:spPr>
          <a:xfrm>
            <a:off x="7105650" y="3852545"/>
            <a:ext cx="1551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Memento</a:t>
            </a:r>
            <a:endParaRPr lang="en-US" sz="2400" b="1"/>
          </a:p>
        </p:txBody>
      </p:sp>
      <p:sp>
        <p:nvSpPr>
          <p:cNvPr id="40" name="Text Box 39"/>
          <p:cNvSpPr txBox="1"/>
          <p:nvPr/>
        </p:nvSpPr>
        <p:spPr>
          <a:xfrm>
            <a:off x="4232275" y="4312920"/>
            <a:ext cx="246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Partition index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7" name="Rectangles 6"/>
          <p:cNvSpPr/>
          <p:nvPr/>
        </p:nvSpPr>
        <p:spPr>
          <a:xfrm>
            <a:off x="3633470" y="3852545"/>
            <a:ext cx="5024120" cy="42100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085330" y="3841115"/>
            <a:ext cx="0" cy="432435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9" name="Picture 58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6695" y="2656205"/>
            <a:ext cx="167640" cy="23495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4" name="Text Box 73"/>
          <p:cNvSpPr txBox="1"/>
          <p:nvPr/>
        </p:nvSpPr>
        <p:spPr>
          <a:xfrm>
            <a:off x="4906010" y="3843020"/>
            <a:ext cx="1118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Prefix</a:t>
            </a:r>
            <a:endParaRPr lang="en-US" sz="2400" b="1"/>
          </a:p>
        </p:txBody>
      </p:sp>
      <p:sp>
        <p:nvSpPr>
          <p:cNvPr id="75" name="Text Box 74"/>
          <p:cNvSpPr txBox="1"/>
          <p:nvPr/>
        </p:nvSpPr>
        <p:spPr>
          <a:xfrm>
            <a:off x="7105650" y="3852545"/>
            <a:ext cx="1551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Memento</a:t>
            </a:r>
            <a:endParaRPr lang="en-US" sz="2400" b="1"/>
          </a:p>
        </p:txBody>
      </p:sp>
      <p:sp>
        <p:nvSpPr>
          <p:cNvPr id="40" name="Text Box 39"/>
          <p:cNvSpPr txBox="1"/>
          <p:nvPr/>
        </p:nvSpPr>
        <p:spPr>
          <a:xfrm>
            <a:off x="4232275" y="4312920"/>
            <a:ext cx="246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Partition index</a:t>
            </a:r>
            <a:endParaRPr lang="en-US" sz="2400" b="1"/>
          </a:p>
        </p:txBody>
      </p:sp>
      <p:sp>
        <p:nvSpPr>
          <p:cNvPr id="2" name="Text Box 1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5" name="Text Box 4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6" name="Text Box 5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1: Dynamicity</a:t>
            </a:r>
            <a:endParaRPr lang="en-US" sz="4000" b="1"/>
          </a:p>
        </p:txBody>
      </p:sp>
      <p:sp>
        <p:nvSpPr>
          <p:cNvPr id="5" name="Text Box 4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  <p:grpSp>
        <p:nvGrpSpPr>
          <p:cNvPr id="17" name="Group 16"/>
          <p:cNvGrpSpPr/>
          <p:nvPr/>
        </p:nvGrpSpPr>
        <p:grpSpPr>
          <a:xfrm>
            <a:off x="1450975" y="2983230"/>
            <a:ext cx="2827020" cy="1823720"/>
            <a:chOff x="2407" y="4698"/>
            <a:chExt cx="4452" cy="2872"/>
          </a:xfrm>
        </p:grpSpPr>
        <p:sp>
          <p:nvSpPr>
            <p:cNvPr id="19" name="Text Box 18"/>
            <p:cNvSpPr txBox="1"/>
            <p:nvPr/>
          </p:nvSpPr>
          <p:spPr>
            <a:xfrm>
              <a:off x="2407" y="6846"/>
              <a:ext cx="44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  <a:sym typeface="+mn-ea"/>
                </a:rPr>
                <a:t>Static encoding</a:t>
              </a:r>
              <a:endParaRPr lang="en-US" sz="2400" b="1">
                <a:solidFill>
                  <a:schemeClr val="tx1"/>
                </a:solidFill>
                <a:sym typeface="+mn-ea"/>
              </a:endParaRPr>
            </a:p>
          </p:txBody>
        </p:sp>
        <p:pic>
          <p:nvPicPr>
            <p:cNvPr id="12" name="Picture 11" descr="static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558" y="4698"/>
              <a:ext cx="2148" cy="21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198870" y="3089910"/>
            <a:ext cx="2827020" cy="1838325"/>
            <a:chOff x="9504" y="4927"/>
            <a:chExt cx="4452" cy="2895"/>
          </a:xfrm>
        </p:grpSpPr>
        <p:sp>
          <p:nvSpPr>
            <p:cNvPr id="10" name="Text Box 9"/>
            <p:cNvSpPr txBox="1"/>
            <p:nvPr/>
          </p:nvSpPr>
          <p:spPr>
            <a:xfrm>
              <a:off x="9504" y="6515"/>
              <a:ext cx="445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High FPR due to Saturation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pic>
          <p:nvPicPr>
            <p:cNvPr id="14" name="Picture 13" descr="saturated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36" y="4927"/>
              <a:ext cx="1588" cy="15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7" name="Rectangles 6"/>
          <p:cNvSpPr/>
          <p:nvPr/>
        </p:nvSpPr>
        <p:spPr>
          <a:xfrm>
            <a:off x="3633470" y="3852545"/>
            <a:ext cx="5024120" cy="42100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085330" y="3841115"/>
            <a:ext cx="0" cy="432435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9" name="Picture 58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6695" y="2656205"/>
            <a:ext cx="167640" cy="23495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4" name="Text Box 73"/>
          <p:cNvSpPr txBox="1"/>
          <p:nvPr/>
        </p:nvSpPr>
        <p:spPr>
          <a:xfrm>
            <a:off x="4906010" y="3843020"/>
            <a:ext cx="1118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Prefix</a:t>
            </a:r>
            <a:endParaRPr lang="en-US" sz="2400" b="1"/>
          </a:p>
        </p:txBody>
      </p:sp>
      <p:sp>
        <p:nvSpPr>
          <p:cNvPr id="75" name="Text Box 74"/>
          <p:cNvSpPr txBox="1"/>
          <p:nvPr/>
        </p:nvSpPr>
        <p:spPr>
          <a:xfrm>
            <a:off x="7105650" y="3852545"/>
            <a:ext cx="1551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Memento</a:t>
            </a:r>
            <a:endParaRPr lang="en-US" sz="2400" b="1"/>
          </a:p>
        </p:txBody>
      </p:sp>
      <p:sp>
        <p:nvSpPr>
          <p:cNvPr id="40" name="Text Box 39"/>
          <p:cNvSpPr txBox="1"/>
          <p:nvPr/>
        </p:nvSpPr>
        <p:spPr>
          <a:xfrm>
            <a:off x="4232275" y="4312920"/>
            <a:ext cx="246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Partition index</a:t>
            </a:r>
            <a:endParaRPr lang="en-US" sz="2400" b="1"/>
          </a:p>
        </p:txBody>
      </p:sp>
      <p:sp>
        <p:nvSpPr>
          <p:cNvPr id="30" name="Text Box 29"/>
          <p:cNvSpPr txBox="1"/>
          <p:nvPr/>
        </p:nvSpPr>
        <p:spPr>
          <a:xfrm>
            <a:off x="7299325" y="4312920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Offset</a:t>
            </a:r>
            <a:endParaRPr lang="en-US" sz="2400" b="1"/>
          </a:p>
        </p:txBody>
      </p:sp>
      <p:sp>
        <p:nvSpPr>
          <p:cNvPr id="2" name="Text Box 1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5" name="Text Box 4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6" name="Text Box 5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7" name="Rectangles 6"/>
          <p:cNvSpPr/>
          <p:nvPr/>
        </p:nvSpPr>
        <p:spPr>
          <a:xfrm>
            <a:off x="3633470" y="3852545"/>
            <a:ext cx="5024120" cy="42100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085330" y="3841115"/>
            <a:ext cx="0" cy="432435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9" name="Picture 58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6695" y="2656205"/>
            <a:ext cx="167640" cy="23495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4" name="Text Box 73"/>
          <p:cNvSpPr txBox="1"/>
          <p:nvPr/>
        </p:nvSpPr>
        <p:spPr>
          <a:xfrm>
            <a:off x="4906010" y="3843020"/>
            <a:ext cx="1118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Prefix</a:t>
            </a:r>
            <a:endParaRPr lang="en-US" sz="2400" b="1"/>
          </a:p>
        </p:txBody>
      </p:sp>
      <p:sp>
        <p:nvSpPr>
          <p:cNvPr id="75" name="Text Box 74"/>
          <p:cNvSpPr txBox="1"/>
          <p:nvPr/>
        </p:nvSpPr>
        <p:spPr>
          <a:xfrm>
            <a:off x="7105650" y="3852545"/>
            <a:ext cx="1551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Memento</a:t>
            </a:r>
            <a:endParaRPr lang="en-US" sz="2400" b="1"/>
          </a:p>
        </p:txBody>
      </p:sp>
      <p:sp>
        <p:nvSpPr>
          <p:cNvPr id="40" name="Text Box 39"/>
          <p:cNvSpPr txBox="1"/>
          <p:nvPr/>
        </p:nvSpPr>
        <p:spPr>
          <a:xfrm>
            <a:off x="4232275" y="4312920"/>
            <a:ext cx="246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Partition index</a:t>
            </a:r>
            <a:endParaRPr lang="en-US" sz="2400" b="1"/>
          </a:p>
        </p:txBody>
      </p:sp>
      <p:sp>
        <p:nvSpPr>
          <p:cNvPr id="30" name="Text Box 29"/>
          <p:cNvSpPr txBox="1"/>
          <p:nvPr/>
        </p:nvSpPr>
        <p:spPr>
          <a:xfrm>
            <a:off x="7299325" y="4312920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Offset</a:t>
            </a:r>
            <a:endParaRPr lang="en-US" sz="2400" b="1"/>
          </a:p>
        </p:txBody>
      </p:sp>
      <p:sp>
        <p:nvSpPr>
          <p:cNvPr id="2" name="Right Brace 1"/>
          <p:cNvSpPr/>
          <p:nvPr/>
        </p:nvSpPr>
        <p:spPr>
          <a:xfrm rot="16200000">
            <a:off x="7803515" y="3009265"/>
            <a:ext cx="122555" cy="1518285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908800" y="3168015"/>
            <a:ext cx="1748790" cy="459740"/>
            <a:chOff x="10826" y="5080"/>
            <a:chExt cx="2754" cy="724"/>
          </a:xfrm>
        </p:grpSpPr>
        <p:sp>
          <p:nvSpPr>
            <p:cNvPr id="29" name="Text Box 28"/>
            <p:cNvSpPr txBox="1"/>
            <p:nvPr/>
          </p:nvSpPr>
          <p:spPr>
            <a:xfrm>
              <a:off x="12440" y="5080"/>
              <a:ext cx="1141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bits</a:t>
              </a:r>
              <a:endParaRPr lang="en-US" sz="2400" b="1"/>
            </a:p>
          </p:txBody>
        </p:sp>
        <p:pic>
          <p:nvPicPr>
            <p:cNvPr id="4" name="Picture 3" descr="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6" y="5203"/>
              <a:ext cx="1614" cy="490"/>
            </a:xfrm>
            <a:prstGeom prst="rect">
              <a:avLst/>
            </a:prstGeom>
          </p:spPr>
        </p:pic>
      </p:grpSp>
      <p:sp>
        <p:nvSpPr>
          <p:cNvPr id="6" name="Text Box 5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1" name="Text Box 10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7" name="Rectangles 6"/>
          <p:cNvSpPr/>
          <p:nvPr/>
        </p:nvSpPr>
        <p:spPr>
          <a:xfrm>
            <a:off x="3633470" y="3852545"/>
            <a:ext cx="5024120" cy="42100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085330" y="3841115"/>
            <a:ext cx="0" cy="432435"/>
          </a:xfrm>
          <a:prstGeom prst="line">
            <a:avLst/>
          </a:prstGeom>
          <a:ln w="28575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9" name="Picture 58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6695" y="2656205"/>
            <a:ext cx="167640" cy="23495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4" name="Text Box 73"/>
          <p:cNvSpPr txBox="1"/>
          <p:nvPr/>
        </p:nvSpPr>
        <p:spPr>
          <a:xfrm>
            <a:off x="4906010" y="3843020"/>
            <a:ext cx="1118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Prefix</a:t>
            </a:r>
            <a:endParaRPr lang="en-US" sz="2400" b="1"/>
          </a:p>
        </p:txBody>
      </p:sp>
      <p:sp>
        <p:nvSpPr>
          <p:cNvPr id="75" name="Text Box 74"/>
          <p:cNvSpPr txBox="1"/>
          <p:nvPr/>
        </p:nvSpPr>
        <p:spPr>
          <a:xfrm>
            <a:off x="7105650" y="3852545"/>
            <a:ext cx="1551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Memento</a:t>
            </a:r>
            <a:endParaRPr lang="en-US" sz="2400" b="1"/>
          </a:p>
        </p:txBody>
      </p:sp>
      <p:sp>
        <p:nvSpPr>
          <p:cNvPr id="40" name="Text Box 39"/>
          <p:cNvSpPr txBox="1"/>
          <p:nvPr/>
        </p:nvSpPr>
        <p:spPr>
          <a:xfrm>
            <a:off x="4232275" y="4312920"/>
            <a:ext cx="246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Partition index</a:t>
            </a:r>
            <a:endParaRPr lang="en-US" sz="2400" b="1"/>
          </a:p>
        </p:txBody>
      </p:sp>
      <p:sp>
        <p:nvSpPr>
          <p:cNvPr id="30" name="Text Box 29"/>
          <p:cNvSpPr txBox="1"/>
          <p:nvPr/>
        </p:nvSpPr>
        <p:spPr>
          <a:xfrm>
            <a:off x="7299325" y="4312920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Offset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2314575" y="5381625"/>
            <a:ext cx="7766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Encode partitions and mementos in a Quotient filter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6" name="Text Box 5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1" name="Text Box 10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88290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Storage Layout</a:t>
            </a:r>
            <a:endParaRPr lang="en-US" sz="4000" b="1"/>
          </a:p>
        </p:txBody>
      </p:sp>
      <p:grpSp>
        <p:nvGrpSpPr>
          <p:cNvPr id="7" name="Group 6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8" name="Rectangles 7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9" name="Text Box 28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5" name="Text Box 4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6" name="Text Box 5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Group 6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3" name="Rectangles 2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9" name="Text Box 8"/>
          <p:cNvSpPr txBox="1"/>
          <p:nvPr/>
        </p:nvSpPr>
        <p:spPr>
          <a:xfrm>
            <a:off x="2413000" y="288290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Storage Layout</a:t>
            </a:r>
            <a:endParaRPr lang="en-US" sz="4000" b="1"/>
          </a:p>
        </p:txBody>
      </p: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6085205" y="17627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Group 6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3" name="Rectangles 2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5630545" y="2228850"/>
            <a:ext cx="76200" cy="955675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5492750" y="27832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5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Group 6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3" name="Rectangles 2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5630545" y="2228850"/>
            <a:ext cx="76200" cy="955675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5492750" y="278320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5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3028950" y="2999740"/>
            <a:ext cx="1791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Mementos: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Group 6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3" name="Rectangles 2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5899150" y="1940560"/>
            <a:ext cx="76200" cy="153289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5760720" y="280797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7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3028950" y="2999740"/>
            <a:ext cx="2045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Mementos: 5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Group 6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3" name="Rectangles 2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5976620" y="1892300"/>
            <a:ext cx="76200" cy="16268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5838190" y="280797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8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3028950" y="2999740"/>
            <a:ext cx="2299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Mementos: 5 7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Group 6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3" name="Rectangles 2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3028950" y="2999740"/>
            <a:ext cx="2553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Mementos: 5 7 8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145097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1: Dynamicity</a:t>
            </a:r>
            <a:endParaRPr lang="en-US" sz="4000" b="1"/>
          </a:p>
        </p:txBody>
      </p:sp>
      <p:sp>
        <p:nvSpPr>
          <p:cNvPr id="5" name="Text Box 4"/>
          <p:cNvSpPr txBox="1"/>
          <p:nvPr/>
        </p:nvSpPr>
        <p:spPr>
          <a:xfrm>
            <a:off x="7676515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Rosetta</a:t>
            </a:r>
            <a:endParaRPr lang="en-US" sz="3200" b="1"/>
          </a:p>
        </p:txBody>
      </p:sp>
      <p:grpSp>
        <p:nvGrpSpPr>
          <p:cNvPr id="17" name="Group 16"/>
          <p:cNvGrpSpPr/>
          <p:nvPr/>
        </p:nvGrpSpPr>
        <p:grpSpPr>
          <a:xfrm>
            <a:off x="1450975" y="2983230"/>
            <a:ext cx="2827020" cy="1823720"/>
            <a:chOff x="2407" y="4698"/>
            <a:chExt cx="4452" cy="2872"/>
          </a:xfrm>
        </p:grpSpPr>
        <p:sp>
          <p:nvSpPr>
            <p:cNvPr id="19" name="Text Box 18"/>
            <p:cNvSpPr txBox="1"/>
            <p:nvPr/>
          </p:nvSpPr>
          <p:spPr>
            <a:xfrm>
              <a:off x="2407" y="6846"/>
              <a:ext cx="44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  <a:sym typeface="+mn-ea"/>
                </a:rPr>
                <a:t>Static encoding</a:t>
              </a:r>
              <a:endParaRPr lang="en-US" sz="2400" b="1">
                <a:solidFill>
                  <a:schemeClr val="tx1"/>
                </a:solidFill>
                <a:sym typeface="+mn-ea"/>
              </a:endParaRPr>
            </a:p>
          </p:txBody>
        </p:sp>
        <p:pic>
          <p:nvPicPr>
            <p:cNvPr id="12" name="Picture 11" descr="static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558" y="4698"/>
              <a:ext cx="2148" cy="21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025890" y="2924175"/>
            <a:ext cx="2827020" cy="2004060"/>
            <a:chOff x="14198" y="4698"/>
            <a:chExt cx="4452" cy="3156"/>
          </a:xfrm>
        </p:grpSpPr>
        <p:sp>
          <p:nvSpPr>
            <p:cNvPr id="11" name="Text Box 10"/>
            <p:cNvSpPr txBox="1"/>
            <p:nvPr/>
          </p:nvSpPr>
          <p:spPr>
            <a:xfrm>
              <a:off x="14198" y="6548"/>
              <a:ext cx="445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No deletes due to false negatives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false_negativ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400" y="4698"/>
              <a:ext cx="2047" cy="204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198870" y="3089910"/>
            <a:ext cx="2827020" cy="1838325"/>
            <a:chOff x="9504" y="4927"/>
            <a:chExt cx="4452" cy="2895"/>
          </a:xfrm>
        </p:grpSpPr>
        <p:sp>
          <p:nvSpPr>
            <p:cNvPr id="10" name="Text Box 9"/>
            <p:cNvSpPr txBox="1"/>
            <p:nvPr/>
          </p:nvSpPr>
          <p:spPr>
            <a:xfrm>
              <a:off x="9504" y="6515"/>
              <a:ext cx="445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High FPR due to Saturation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pic>
          <p:nvPicPr>
            <p:cNvPr id="14" name="Picture 13" descr="saturated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36" y="4927"/>
              <a:ext cx="1588" cy="15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Group 6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3" name="Rectangles 2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6085205" y="17627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406140" y="2938145"/>
            <a:ext cx="2722880" cy="27774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3242310" y="5763260"/>
            <a:ext cx="2801620" cy="4787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3028950" y="2999740"/>
            <a:ext cx="2553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Mementos: 5 7 8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5986145" y="3000375"/>
            <a:ext cx="4312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Hash partition index to a run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Group 16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5" name="Rectangles 4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6085205" y="17627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406140" y="2938145"/>
            <a:ext cx="2722880" cy="27774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3242310" y="5763260"/>
            <a:ext cx="6212840" cy="4787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Rectangles 29"/>
          <p:cNvSpPr/>
          <p:nvPr/>
        </p:nvSpPr>
        <p:spPr>
          <a:xfrm>
            <a:off x="3693160" y="5763260"/>
            <a:ext cx="375158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659630" y="5753735"/>
            <a:ext cx="0" cy="4978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3693160" y="5763895"/>
            <a:ext cx="1007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FP(2)</a:t>
            </a:r>
            <a:endParaRPr lang="en-US" sz="2400" b="1"/>
          </a:p>
        </p:txBody>
      </p:sp>
      <p:sp>
        <p:nvSpPr>
          <p:cNvPr id="18" name="Text Box 17"/>
          <p:cNvSpPr txBox="1"/>
          <p:nvPr/>
        </p:nvSpPr>
        <p:spPr>
          <a:xfrm>
            <a:off x="3028950" y="2999740"/>
            <a:ext cx="2553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Mementos: 5 7 8</a:t>
            </a:r>
            <a:endParaRPr lang="en-US" sz="2400" b="1"/>
          </a:p>
        </p:txBody>
      </p:sp>
      <p:sp>
        <p:nvSpPr>
          <p:cNvPr id="21" name="Text Box 20"/>
          <p:cNvSpPr txBox="1"/>
          <p:nvPr/>
        </p:nvSpPr>
        <p:spPr>
          <a:xfrm>
            <a:off x="6087110" y="3000375"/>
            <a:ext cx="4110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Hash partition index to a run</a:t>
            </a:r>
            <a:endParaRPr lang="en-US" sz="2400"/>
          </a:p>
        </p:txBody>
      </p:sp>
      <p:sp>
        <p:nvSpPr>
          <p:cNvPr id="22" name="Text Box 21"/>
          <p:cNvSpPr txBox="1"/>
          <p:nvPr/>
        </p:nvSpPr>
        <p:spPr>
          <a:xfrm>
            <a:off x="5694045" y="3528060"/>
            <a:ext cx="484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Store partition index fingerprint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Group 16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5" name="Rectangles 4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6085205" y="17627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406140" y="2938145"/>
            <a:ext cx="2722880" cy="27774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61"/>
          <p:cNvSpPr txBox="1"/>
          <p:nvPr/>
        </p:nvSpPr>
        <p:spPr>
          <a:xfrm>
            <a:off x="6087110" y="3000375"/>
            <a:ext cx="4110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Hash partition index to a run</a:t>
            </a:r>
            <a:endParaRPr lang="en-US" sz="2400"/>
          </a:p>
        </p:txBody>
      </p:sp>
      <p:sp>
        <p:nvSpPr>
          <p:cNvPr id="2" name="Rectangles 1"/>
          <p:cNvSpPr/>
          <p:nvPr/>
        </p:nvSpPr>
        <p:spPr>
          <a:xfrm>
            <a:off x="3242310" y="5763260"/>
            <a:ext cx="6212840" cy="4787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Text Box 32"/>
          <p:cNvSpPr txBox="1"/>
          <p:nvPr/>
        </p:nvSpPr>
        <p:spPr>
          <a:xfrm>
            <a:off x="5694045" y="3528060"/>
            <a:ext cx="484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Store partition index fingerprint</a:t>
            </a:r>
            <a:endParaRPr lang="en-US" sz="2400" b="1"/>
          </a:p>
        </p:txBody>
      </p:sp>
      <p:sp>
        <p:nvSpPr>
          <p:cNvPr id="30" name="Rectangles 29"/>
          <p:cNvSpPr/>
          <p:nvPr/>
        </p:nvSpPr>
        <p:spPr>
          <a:xfrm>
            <a:off x="3693160" y="5763260"/>
            <a:ext cx="375158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659630" y="5753735"/>
            <a:ext cx="0" cy="4978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3693160" y="5763895"/>
            <a:ext cx="1007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FP(2)</a:t>
            </a:r>
            <a:endParaRPr lang="en-US" sz="2400" b="1"/>
          </a:p>
        </p:txBody>
      </p:sp>
      <p:sp>
        <p:nvSpPr>
          <p:cNvPr id="18" name="Text Box 17"/>
          <p:cNvSpPr txBox="1"/>
          <p:nvPr/>
        </p:nvSpPr>
        <p:spPr>
          <a:xfrm>
            <a:off x="3028950" y="2999740"/>
            <a:ext cx="2553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Mementos: 5 7 8</a:t>
            </a:r>
            <a:endParaRPr lang="en-US" sz="2400" b="1"/>
          </a:p>
        </p:txBody>
      </p:sp>
      <p:sp>
        <p:nvSpPr>
          <p:cNvPr id="10" name="Text Box 9"/>
          <p:cNvSpPr txBox="1"/>
          <p:nvPr/>
        </p:nvSpPr>
        <p:spPr>
          <a:xfrm>
            <a:off x="5694045" y="3923665"/>
            <a:ext cx="484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along with memento list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Group 16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5" name="Rectangles 4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6085205" y="17627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406140" y="2938145"/>
            <a:ext cx="2722880" cy="27774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3242310" y="5763260"/>
            <a:ext cx="6212840" cy="4787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Rectangles 29"/>
          <p:cNvSpPr/>
          <p:nvPr/>
        </p:nvSpPr>
        <p:spPr>
          <a:xfrm>
            <a:off x="3693160" y="5763260"/>
            <a:ext cx="375158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659630" y="5753735"/>
            <a:ext cx="0" cy="4978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3693160" y="5763895"/>
            <a:ext cx="1007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FP(2)</a:t>
            </a:r>
            <a:endParaRPr lang="en-US" sz="2400" b="1"/>
          </a:p>
        </p:txBody>
      </p:sp>
      <p:sp>
        <p:nvSpPr>
          <p:cNvPr id="18" name="Text Box 17"/>
          <p:cNvSpPr txBox="1"/>
          <p:nvPr/>
        </p:nvSpPr>
        <p:spPr>
          <a:xfrm>
            <a:off x="5241925" y="5783580"/>
            <a:ext cx="13671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5    7    8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6087110" y="3000375"/>
            <a:ext cx="4110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Hash partition index to a run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5694045" y="3528060"/>
            <a:ext cx="484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Store partition index fingerprint</a:t>
            </a:r>
            <a:endParaRPr 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5694045" y="3923665"/>
            <a:ext cx="484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along with memento list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Group 16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5" name="Rectangles 4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6085205" y="17627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406140" y="2938145"/>
            <a:ext cx="2722880" cy="27774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3242310" y="5763260"/>
            <a:ext cx="6212840" cy="4787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Rectangles 29"/>
          <p:cNvSpPr/>
          <p:nvPr/>
        </p:nvSpPr>
        <p:spPr>
          <a:xfrm>
            <a:off x="3693160" y="5763260"/>
            <a:ext cx="375158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659630" y="5753735"/>
            <a:ext cx="0" cy="4978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fingerprin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90340" y="5809615"/>
            <a:ext cx="385445" cy="38544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pic>
        <p:nvPicPr>
          <p:cNvPr id="18" name="Picture 17" descr="offse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7950" y="5763260"/>
            <a:ext cx="488950" cy="488950"/>
          </a:xfrm>
          <a:prstGeom prst="rect">
            <a:avLst/>
          </a:prstGeom>
        </p:spPr>
      </p:pic>
      <p:pic>
        <p:nvPicPr>
          <p:cNvPr id="21" name="Picture 20" descr="offse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2620" y="5747385"/>
            <a:ext cx="488950" cy="488950"/>
          </a:xfrm>
          <a:prstGeom prst="rect">
            <a:avLst/>
          </a:prstGeom>
        </p:spPr>
      </p:pic>
      <p:pic>
        <p:nvPicPr>
          <p:cNvPr id="22" name="Picture 21" descr="offse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7290" y="5763260"/>
            <a:ext cx="488950" cy="488950"/>
          </a:xfrm>
          <a:prstGeom prst="rect">
            <a:avLst/>
          </a:prstGeom>
        </p:spPr>
      </p:pic>
      <p:sp>
        <p:nvSpPr>
          <p:cNvPr id="23" name="Text Box 22"/>
          <p:cNvSpPr txBox="1"/>
          <p:nvPr/>
        </p:nvSpPr>
        <p:spPr>
          <a:xfrm>
            <a:off x="6087110" y="3000375"/>
            <a:ext cx="4110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Hash partition index to a run</a:t>
            </a:r>
            <a:endParaRPr lang="en-US" sz="2400"/>
          </a:p>
        </p:txBody>
      </p:sp>
      <p:sp>
        <p:nvSpPr>
          <p:cNvPr id="24" name="Text Box 23"/>
          <p:cNvSpPr txBox="1"/>
          <p:nvPr/>
        </p:nvSpPr>
        <p:spPr>
          <a:xfrm>
            <a:off x="5694045" y="3528060"/>
            <a:ext cx="484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Store partition index fingerprint</a:t>
            </a:r>
            <a:endParaRPr lang="en-US" sz="2400" b="1"/>
          </a:p>
        </p:txBody>
      </p:sp>
      <p:sp>
        <p:nvSpPr>
          <p:cNvPr id="25" name="Text Box 24"/>
          <p:cNvSpPr txBox="1"/>
          <p:nvPr/>
        </p:nvSpPr>
        <p:spPr>
          <a:xfrm>
            <a:off x="5694045" y="3923665"/>
            <a:ext cx="484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along with memento list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Group 16"/>
          <p:cNvGrpSpPr/>
          <p:nvPr/>
        </p:nvGrpSpPr>
        <p:grpSpPr>
          <a:xfrm>
            <a:off x="1184275" y="2308860"/>
            <a:ext cx="10026015" cy="347345"/>
            <a:chOff x="1865" y="7653"/>
            <a:chExt cx="15789" cy="5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03200" y="5763260"/>
            <a:ext cx="11477625" cy="478790"/>
            <a:chOff x="320" y="9076"/>
            <a:chExt cx="18075" cy="754"/>
          </a:xfrm>
        </p:grpSpPr>
        <p:sp>
          <p:nvSpPr>
            <p:cNvPr id="5" name="Rectangles 4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9" name="Oval 38"/>
          <p:cNvSpPr/>
          <p:nvPr/>
        </p:nvSpPr>
        <p:spPr>
          <a:xfrm>
            <a:off x="141795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758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8330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920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7675" y="241998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8977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Text Box 46"/>
          <p:cNvSpPr txBox="1"/>
          <p:nvPr/>
        </p:nvSpPr>
        <p:spPr>
          <a:xfrm>
            <a:off x="250825" y="184785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297116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2975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6651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38720" y="241998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09078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00030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31325" y="242062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6085205" y="17627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406140" y="2938145"/>
            <a:ext cx="2722880" cy="27774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3242310" y="5763260"/>
            <a:ext cx="6212840" cy="4787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Rectangles 29"/>
          <p:cNvSpPr/>
          <p:nvPr/>
        </p:nvSpPr>
        <p:spPr>
          <a:xfrm>
            <a:off x="3693160" y="5763260"/>
            <a:ext cx="3751580" cy="478790"/>
          </a:xfrm>
          <a:prstGeom prst="rect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659630" y="5753735"/>
            <a:ext cx="0" cy="4978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fingerprin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90340" y="5809615"/>
            <a:ext cx="385445" cy="38544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002155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0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406654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1</a:t>
            </a:r>
            <a:endParaRPr 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600837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792988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endParaRPr lang="en-US" sz="2400" b="1"/>
          </a:p>
        </p:txBody>
      </p:sp>
      <p:sp>
        <p:nvSpPr>
          <p:cNvPr id="15" name="Text Box 14"/>
          <p:cNvSpPr txBox="1"/>
          <p:nvPr/>
        </p:nvSpPr>
        <p:spPr>
          <a:xfrm>
            <a:off x="9942830" y="167132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4</a:t>
            </a:r>
            <a:endParaRPr lang="en-US" sz="2400" b="1"/>
          </a:p>
        </p:txBody>
      </p:sp>
      <p:pic>
        <p:nvPicPr>
          <p:cNvPr id="18" name="Picture 17" descr="offse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7950" y="5763260"/>
            <a:ext cx="488950" cy="488950"/>
          </a:xfrm>
          <a:prstGeom prst="rect">
            <a:avLst/>
          </a:prstGeom>
        </p:spPr>
      </p:pic>
      <p:pic>
        <p:nvPicPr>
          <p:cNvPr id="21" name="Picture 20" descr="offse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2620" y="5747385"/>
            <a:ext cx="488950" cy="488950"/>
          </a:xfrm>
          <a:prstGeom prst="rect">
            <a:avLst/>
          </a:prstGeom>
        </p:spPr>
      </p:pic>
      <p:pic>
        <p:nvPicPr>
          <p:cNvPr id="22" name="Picture 21" descr="offse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7290" y="5763260"/>
            <a:ext cx="488950" cy="4889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866515" y="5312410"/>
            <a:ext cx="3364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accent1"/>
                </a:solidFill>
              </a:rPr>
              <a:t>Keepsake Box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087110" y="3000375"/>
            <a:ext cx="4110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Hash partition index to a run</a:t>
            </a:r>
            <a:endParaRPr lang="en-US" sz="2400"/>
          </a:p>
        </p:txBody>
      </p:sp>
      <p:sp>
        <p:nvSpPr>
          <p:cNvPr id="33" name="Text Box 32"/>
          <p:cNvSpPr txBox="1"/>
          <p:nvPr/>
        </p:nvSpPr>
        <p:spPr>
          <a:xfrm>
            <a:off x="5694045" y="3528060"/>
            <a:ext cx="484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Store partition index fingerprint</a:t>
            </a:r>
            <a:endParaRPr lang="en-US" sz="2400" b="1"/>
          </a:p>
        </p:txBody>
      </p:sp>
      <p:sp>
        <p:nvSpPr>
          <p:cNvPr id="23" name="Text Box 22"/>
          <p:cNvSpPr txBox="1"/>
          <p:nvPr/>
        </p:nvSpPr>
        <p:spPr>
          <a:xfrm>
            <a:off x="5694045" y="3923665"/>
            <a:ext cx="484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along with memento list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Inserts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405066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86651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57746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791700" y="4381500"/>
            <a:ext cx="100901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9" name="Rectangles 108"/>
          <p:cNvSpPr/>
          <p:nvPr/>
        </p:nvSpPr>
        <p:spPr>
          <a:xfrm>
            <a:off x="1519555" y="4222115"/>
            <a:ext cx="441452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0" name="Rectangles 109"/>
          <p:cNvSpPr/>
          <p:nvPr/>
        </p:nvSpPr>
        <p:spPr>
          <a:xfrm>
            <a:off x="1621155" y="4318000"/>
            <a:ext cx="244094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1" name="Rectangles 110"/>
          <p:cNvSpPr/>
          <p:nvPr/>
        </p:nvSpPr>
        <p:spPr>
          <a:xfrm>
            <a:off x="4188460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2" name="Rectangles 111"/>
          <p:cNvSpPr/>
          <p:nvPr/>
        </p:nvSpPr>
        <p:spPr>
          <a:xfrm>
            <a:off x="4279265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3" name="Rectangles 112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4" name="Rectangles 113"/>
          <p:cNvSpPr/>
          <p:nvPr/>
        </p:nvSpPr>
        <p:spPr>
          <a:xfrm>
            <a:off x="2345055" y="4378960"/>
            <a:ext cx="163576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2" name="Rectangles 21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Inserts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405066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86651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57746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791700" y="4381500"/>
            <a:ext cx="100901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184275" y="5036185"/>
            <a:ext cx="12331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Cluster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2971165" y="5036185"/>
            <a:ext cx="7753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Run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4171950" y="5036185"/>
            <a:ext cx="2266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Keepsake Box</a:t>
            </a:r>
            <a:endParaRPr lang="en-US" sz="2400" b="1"/>
          </a:p>
        </p:txBody>
      </p:sp>
      <p:cxnSp>
        <p:nvCxnSpPr>
          <p:cNvPr id="5" name="Straight Arrow Connector 4"/>
          <p:cNvCxnSpPr>
            <a:endCxn id="2" idx="0"/>
          </p:cNvCxnSpPr>
          <p:nvPr/>
        </p:nvCxnSpPr>
        <p:spPr>
          <a:xfrm>
            <a:off x="1798320" y="4720590"/>
            <a:ext cx="2540" cy="31559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s 26"/>
          <p:cNvSpPr/>
          <p:nvPr/>
        </p:nvSpPr>
        <p:spPr>
          <a:xfrm>
            <a:off x="1519555" y="4222115"/>
            <a:ext cx="441452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Rectangles 27"/>
          <p:cNvSpPr/>
          <p:nvPr/>
        </p:nvSpPr>
        <p:spPr>
          <a:xfrm>
            <a:off x="1621155" y="4318000"/>
            <a:ext cx="244094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Rectangles 28"/>
          <p:cNvSpPr/>
          <p:nvPr/>
        </p:nvSpPr>
        <p:spPr>
          <a:xfrm>
            <a:off x="4188460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Rectangles 29"/>
          <p:cNvSpPr/>
          <p:nvPr/>
        </p:nvSpPr>
        <p:spPr>
          <a:xfrm>
            <a:off x="4279265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Rectangles 30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Rectangles 33"/>
          <p:cNvSpPr/>
          <p:nvPr/>
        </p:nvSpPr>
        <p:spPr>
          <a:xfrm>
            <a:off x="2345055" y="4378960"/>
            <a:ext cx="163576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30" idx="2"/>
            <a:endCxn id="4" idx="0"/>
          </p:cNvCxnSpPr>
          <p:nvPr/>
        </p:nvCxnSpPr>
        <p:spPr>
          <a:xfrm>
            <a:off x="4999355" y="4543425"/>
            <a:ext cx="306070" cy="49276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8" idx="2"/>
          </p:cNvCxnSpPr>
          <p:nvPr/>
        </p:nvCxnSpPr>
        <p:spPr>
          <a:xfrm>
            <a:off x="2841625" y="4606290"/>
            <a:ext cx="335280" cy="43942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44" name="Rectangles 43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5" name="Text Box 44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Inserts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405066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86651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57746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791700" y="4381500"/>
            <a:ext cx="100901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Text Box 62"/>
          <p:cNvSpPr txBox="1"/>
          <p:nvPr/>
        </p:nvSpPr>
        <p:spPr>
          <a:xfrm>
            <a:off x="1229360" y="2707005"/>
            <a:ext cx="10003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Find/Create keepsake box</a:t>
            </a:r>
            <a:endParaRPr lang="en-US" sz="2400" b="1"/>
          </a:p>
          <a:p>
            <a:pPr algn="ctr"/>
            <a:r>
              <a:rPr lang="en-US" sz="2400" b="1"/>
              <a:t>Add memento</a:t>
            </a:r>
            <a:endParaRPr lang="en-US" sz="2400" b="1"/>
          </a:p>
        </p:txBody>
      </p:sp>
      <p:sp>
        <p:nvSpPr>
          <p:cNvPr id="29" name="Rectangles 28"/>
          <p:cNvSpPr/>
          <p:nvPr/>
        </p:nvSpPr>
        <p:spPr>
          <a:xfrm>
            <a:off x="1519555" y="4222115"/>
            <a:ext cx="441452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Rectangles 29"/>
          <p:cNvSpPr/>
          <p:nvPr/>
        </p:nvSpPr>
        <p:spPr>
          <a:xfrm>
            <a:off x="1621155" y="4318000"/>
            <a:ext cx="244094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Rectangles 30"/>
          <p:cNvSpPr/>
          <p:nvPr/>
        </p:nvSpPr>
        <p:spPr>
          <a:xfrm>
            <a:off x="4188460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Rectangles 33"/>
          <p:cNvSpPr/>
          <p:nvPr/>
        </p:nvSpPr>
        <p:spPr>
          <a:xfrm>
            <a:off x="4279265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5" name="Rectangles 34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Rectangles 35"/>
          <p:cNvSpPr/>
          <p:nvPr/>
        </p:nvSpPr>
        <p:spPr>
          <a:xfrm>
            <a:off x="2345055" y="4378960"/>
            <a:ext cx="163576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" name="Group 29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Inserts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41452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44094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188460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405066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86651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57746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791700" y="4381500"/>
            <a:ext cx="100901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279265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163576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Text Box 62"/>
          <p:cNvSpPr txBox="1"/>
          <p:nvPr/>
        </p:nvSpPr>
        <p:spPr>
          <a:xfrm>
            <a:off x="1229360" y="2707005"/>
            <a:ext cx="10003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Find/Create keepsake box</a:t>
            </a:r>
            <a:endParaRPr lang="en-US" sz="2400"/>
          </a:p>
          <a:p>
            <a:pPr algn="ctr"/>
            <a:r>
              <a:rPr lang="en-US" sz="2400">
                <a:sym typeface="+mn-ea"/>
              </a:rPr>
              <a:t>Add memento</a:t>
            </a:r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8" name="Rectangles 27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9" name="Text Box 28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" name="Group 26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Inserts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405066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86651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57746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791700" y="4381500"/>
            <a:ext cx="100901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Text Box 62"/>
          <p:cNvSpPr txBox="1"/>
          <p:nvPr/>
        </p:nvSpPr>
        <p:spPr>
          <a:xfrm>
            <a:off x="1229360" y="2707005"/>
            <a:ext cx="10003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Find/Create keepsake box</a:t>
            </a:r>
            <a:endParaRPr lang="en-US" sz="2400"/>
          </a:p>
          <a:p>
            <a:pPr algn="ctr"/>
            <a:r>
              <a:rPr lang="en-US" sz="2400"/>
              <a:t>Add memento</a:t>
            </a:r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16" name="Rectangles 15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Deletes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405066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86651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57746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791700" y="4381500"/>
            <a:ext cx="100901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16" name="Rectangles 15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Deletes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405066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86651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57746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791700" y="4381500"/>
            <a:ext cx="100901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Text Box 62"/>
          <p:cNvSpPr txBox="1"/>
          <p:nvPr/>
        </p:nvSpPr>
        <p:spPr>
          <a:xfrm>
            <a:off x="1229360" y="2707005"/>
            <a:ext cx="10003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Find keepsake box with matching fingerprint</a:t>
            </a:r>
            <a:endParaRPr lang="en-US" sz="2400" b="1"/>
          </a:p>
          <a:p>
            <a:pPr algn="ctr"/>
            <a:r>
              <a:rPr lang="en-US" sz="2400" b="1"/>
              <a:t>Remove memento</a:t>
            </a:r>
            <a:endParaRPr lang="en-US" sz="2400" b="1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16" name="Rectangles 15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Deletes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405066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86651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57746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791700" y="4381500"/>
            <a:ext cx="100901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Text Box 62"/>
          <p:cNvSpPr txBox="1"/>
          <p:nvPr/>
        </p:nvSpPr>
        <p:spPr>
          <a:xfrm>
            <a:off x="1229360" y="2707005"/>
            <a:ext cx="10003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Find keepsake box with matching fingerprint</a:t>
            </a:r>
            <a:endParaRPr lang="en-US" sz="2400"/>
          </a:p>
          <a:p>
            <a:pPr algn="ctr"/>
            <a:r>
              <a:rPr lang="en-US" sz="2400">
                <a:sym typeface="+mn-ea"/>
              </a:rPr>
              <a:t>Remove memento</a:t>
            </a:r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229360" y="3546475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Potentially destroy keepsake box</a:t>
            </a:r>
            <a:endParaRPr lang="en-US" sz="2400" b="1"/>
          </a:p>
        </p:txBody>
      </p:sp>
      <p:grpSp>
        <p:nvGrpSpPr>
          <p:cNvPr id="16" name="Group 15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2" name="Rectangles 21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Deletes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405066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86651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57746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791700" y="4381500"/>
            <a:ext cx="100901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Text Box 62"/>
          <p:cNvSpPr txBox="1"/>
          <p:nvPr/>
        </p:nvSpPr>
        <p:spPr>
          <a:xfrm>
            <a:off x="1229360" y="2707005"/>
            <a:ext cx="10003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Find keepsake box with matching fingerprint</a:t>
            </a:r>
            <a:endParaRPr lang="en-US" sz="2400"/>
          </a:p>
          <a:p>
            <a:pPr algn="ctr"/>
            <a:r>
              <a:rPr lang="en-US" sz="2400">
                <a:sym typeface="+mn-ea"/>
              </a:rPr>
              <a:t>Remove memento</a:t>
            </a:r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229360" y="3546475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Potentially destroy keepsake box</a:t>
            </a:r>
            <a:endParaRPr lang="en-US" sz="2400"/>
          </a:p>
        </p:txBody>
      </p:sp>
      <p:sp>
        <p:nvSpPr>
          <p:cNvPr id="4" name="Cross 3"/>
          <p:cNvSpPr/>
          <p:nvPr/>
        </p:nvSpPr>
        <p:spPr>
          <a:xfrm rot="18900000">
            <a:off x="10006330" y="1827530"/>
            <a:ext cx="293370" cy="292100"/>
          </a:xfrm>
          <a:prstGeom prst="plus">
            <a:avLst>
              <a:gd name="adj" fmla="val 434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Deletes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437896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Text Box 62"/>
          <p:cNvSpPr txBox="1"/>
          <p:nvPr/>
        </p:nvSpPr>
        <p:spPr>
          <a:xfrm>
            <a:off x="1229360" y="2707005"/>
            <a:ext cx="10003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Find keepsake box with matching fingerprint</a:t>
            </a:r>
            <a:endParaRPr lang="en-US" sz="2400"/>
          </a:p>
          <a:p>
            <a:pPr algn="ctr"/>
            <a:r>
              <a:rPr lang="en-US" sz="2400">
                <a:sym typeface="+mn-ea"/>
              </a:rPr>
              <a:t>Remove memento</a:t>
            </a:r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229360" y="3546475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Potentially destroy keepsake box</a:t>
            </a:r>
            <a:endParaRPr lang="en-US" sz="2400"/>
          </a:p>
        </p:txBody>
      </p:sp>
      <p:sp>
        <p:nvSpPr>
          <p:cNvPr id="4" name="Cross 3"/>
          <p:cNvSpPr/>
          <p:nvPr/>
        </p:nvSpPr>
        <p:spPr>
          <a:xfrm rot="18900000">
            <a:off x="10006330" y="1827530"/>
            <a:ext cx="293370" cy="292100"/>
          </a:xfrm>
          <a:prstGeom prst="plus">
            <a:avLst>
              <a:gd name="adj" fmla="val 434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Queries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437896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Queries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437896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6043930" y="2345055"/>
            <a:ext cx="127698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25995" y="2229485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27420" y="2230120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Queries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437896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6043930" y="2345055"/>
            <a:ext cx="127698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25995" y="2229485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27420" y="2230120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1229360" y="2707005"/>
            <a:ext cx="1000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Find keepsake boxes of overlapping partitions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Queries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437896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6043930" y="2345055"/>
            <a:ext cx="127698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25995" y="2229485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27420" y="2230120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 rot="5400000">
            <a:off x="6096000" y="17119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8013065" y="1758950"/>
            <a:ext cx="135255" cy="1861185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9" name="Group 8"/>
          <p:cNvGrpSpPr/>
          <p:nvPr/>
        </p:nvGrpSpPr>
        <p:grpSpPr>
          <a:xfrm>
            <a:off x="4444365" y="2785110"/>
            <a:ext cx="3291205" cy="1449705"/>
            <a:chOff x="6999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146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9502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9697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9584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99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510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988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719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9051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11216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9584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9510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9051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Queries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437896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6043930" y="2345055"/>
            <a:ext cx="127698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25995" y="2229485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27420" y="2230120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 rot="5400000">
            <a:off x="6096000" y="17119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151245" y="2886710"/>
            <a:ext cx="930275" cy="12363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rot="5400000">
            <a:off x="8013065" y="1758950"/>
            <a:ext cx="135255" cy="1861185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6885" y="2886710"/>
            <a:ext cx="6334125" cy="12573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Queries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090420" cy="16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437896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6043930" y="2345055"/>
            <a:ext cx="127698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25995" y="2229485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27420" y="2230120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 rot="5400000">
            <a:off x="6096000" y="17119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151245" y="2886710"/>
            <a:ext cx="930275" cy="12363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rot="5400000">
            <a:off x="8013065" y="1758950"/>
            <a:ext cx="135255" cy="1861185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6885" y="2886710"/>
            <a:ext cx="6334125" cy="12573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Queries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090420" cy="16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437896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6043930" y="2345055"/>
            <a:ext cx="127698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25995" y="2229485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27420" y="2230120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 rot="5400000">
            <a:off x="6096000" y="17119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151245" y="2886710"/>
            <a:ext cx="930275" cy="12363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rot="5400000">
            <a:off x="8013065" y="1758950"/>
            <a:ext cx="135255" cy="1861185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6885" y="2886710"/>
            <a:ext cx="6334125" cy="12573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1"/>
          <p:cNvSpPr txBox="1"/>
          <p:nvPr/>
        </p:nvSpPr>
        <p:spPr>
          <a:xfrm>
            <a:off x="3552825" y="5919470"/>
            <a:ext cx="5289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Compare mementos and query endpoints to check for inclusion</a:t>
            </a:r>
            <a:endParaRPr lang="en-US" sz="2400" b="1"/>
          </a:p>
        </p:txBody>
      </p:sp>
      <p:pic>
        <p:nvPicPr>
          <p:cNvPr id="33" name="Picture 32" descr="compar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87695" y="4900930"/>
            <a:ext cx="1018540" cy="1018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Group 28"/>
          <p:cNvGrpSpPr/>
          <p:nvPr/>
        </p:nvGrpSpPr>
        <p:grpSpPr>
          <a:xfrm>
            <a:off x="1184275" y="1807845"/>
            <a:ext cx="10026015" cy="347345"/>
            <a:chOff x="1865" y="7653"/>
            <a:chExt cx="15789" cy="5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65" y="7927"/>
              <a:ext cx="15789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65" y="7654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54" y="7653"/>
              <a:ext cx="0" cy="54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091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140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245" y="7653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91" y="7654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Queries</a:t>
            </a:r>
            <a:endParaRPr lang="en-US" sz="4000" b="1"/>
          </a:p>
        </p:txBody>
      </p:sp>
      <p:sp>
        <p:nvSpPr>
          <p:cNvPr id="17" name="Oval 16"/>
          <p:cNvSpPr/>
          <p:nvPr/>
        </p:nvSpPr>
        <p:spPr>
          <a:xfrm>
            <a:off x="141795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581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89770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50825" y="1338580"/>
            <a:ext cx="186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Universe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97116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87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078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00030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31325" y="19113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8330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98920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97675" y="191071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82975" y="1910715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6515" y="1911350"/>
            <a:ext cx="133350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1519555" y="422211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1621155" y="431800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4609465" y="431736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6921500" y="422211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Rectangles 57"/>
          <p:cNvSpPr/>
          <p:nvPr/>
        </p:nvSpPr>
        <p:spPr>
          <a:xfrm>
            <a:off x="7008495" y="431800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4381500"/>
            <a:ext cx="2090420" cy="16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437896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438150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4380230"/>
            <a:ext cx="537845" cy="16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437896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13275" y="1911350"/>
            <a:ext cx="133350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422084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6043930" y="2345055"/>
            <a:ext cx="127698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25995" y="2229485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27420" y="2230120"/>
            <a:ext cx="0" cy="2305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 rot="5400000">
            <a:off x="6096000" y="1711960"/>
            <a:ext cx="133350" cy="1957070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151245" y="2886710"/>
            <a:ext cx="930275" cy="12363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rot="5400000">
            <a:off x="8013065" y="1758950"/>
            <a:ext cx="135255" cy="1861185"/>
          </a:xfrm>
          <a:prstGeom prst="rightBrace">
            <a:avLst>
              <a:gd name="adj1" fmla="val 18000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6885" y="2886710"/>
            <a:ext cx="6334125" cy="12573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1"/>
          <p:cNvSpPr txBox="1"/>
          <p:nvPr/>
        </p:nvSpPr>
        <p:spPr>
          <a:xfrm>
            <a:off x="3837940" y="5929630"/>
            <a:ext cx="4718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False positives due to fingerprint collisions</a:t>
            </a:r>
            <a:endParaRPr lang="en-US" sz="2400" b="1"/>
          </a:p>
        </p:txBody>
      </p:sp>
      <p:pic>
        <p:nvPicPr>
          <p:cNvPr id="12" name="Picture 11" descr="false_positiv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4995" y="5001895"/>
            <a:ext cx="975360" cy="927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88290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Delimiting Keepsake Boxes</a:t>
            </a:r>
            <a:endParaRPr lang="en-US" sz="4000" b="1"/>
          </a:p>
        </p:txBody>
      </p:sp>
      <p:sp>
        <p:nvSpPr>
          <p:cNvPr id="4" name="Rectangles 3"/>
          <p:cNvSpPr/>
          <p:nvPr/>
        </p:nvSpPr>
        <p:spPr>
          <a:xfrm>
            <a:off x="1519555" y="519239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621155" y="528828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609465" y="528764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6921500" y="519239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7008495" y="528828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535178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534924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535178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535051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534924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519112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88290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Delimiting Keepsake Boxes</a:t>
            </a:r>
            <a:endParaRPr lang="en-US" sz="4000" b="1"/>
          </a:p>
        </p:txBody>
      </p:sp>
      <p:sp>
        <p:nvSpPr>
          <p:cNvPr id="4" name="Rectangles 3"/>
          <p:cNvSpPr/>
          <p:nvPr/>
        </p:nvSpPr>
        <p:spPr>
          <a:xfrm>
            <a:off x="1519555" y="519239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621155" y="528828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609465" y="528764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6921500" y="519239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7008495" y="528828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535178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534924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535178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535051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534924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519112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2" name="Text Box 31"/>
          <p:cNvSpPr txBox="1"/>
          <p:nvPr/>
        </p:nvSpPr>
        <p:spPr>
          <a:xfrm>
            <a:off x="3552825" y="3140075"/>
            <a:ext cx="5289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Multiple keepsake boxes in a run</a:t>
            </a:r>
            <a:endParaRPr lang="en-US" sz="2400" b="1"/>
          </a:p>
        </p:txBody>
      </p:sp>
      <p:pic>
        <p:nvPicPr>
          <p:cNvPr id="2" name="Picture 1" descr="multipl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68950" y="2043430"/>
            <a:ext cx="1054100" cy="105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1519555" y="519239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621155" y="528828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609465" y="528764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6921500" y="519239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7008495" y="528828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535178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534924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535178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535051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534924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519112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2" name="Text Box 31"/>
          <p:cNvSpPr txBox="1"/>
          <p:nvPr/>
        </p:nvSpPr>
        <p:spPr>
          <a:xfrm>
            <a:off x="3552825" y="1617345"/>
            <a:ext cx="5289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Multiple keepsake boxes in a run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3491230" y="3345180"/>
            <a:ext cx="5412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Delimit to </a:t>
            </a:r>
            <a:r>
              <a:rPr lang="en-US" sz="2400" b="1">
                <a:sym typeface="+mn-ea"/>
              </a:rPr>
              <a:t>decode </a:t>
            </a:r>
            <a:r>
              <a:rPr lang="en-US" sz="2400" b="1">
                <a:sym typeface="+mn-ea"/>
              </a:rPr>
              <a:t>unambiguously</a:t>
            </a:r>
            <a:endParaRPr lang="en-US" sz="2400" b="1"/>
          </a:p>
        </p:txBody>
      </p:sp>
      <p:pic>
        <p:nvPicPr>
          <p:cNvPr id="8" name="Picture 7" descr="spli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8960" y="2319655"/>
            <a:ext cx="894080" cy="894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1519555" y="519239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621155" y="528828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609465" y="528764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6921500" y="519239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7008495" y="528828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535178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534924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535178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535051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534924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519112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2" name="Text Box 31"/>
          <p:cNvSpPr txBox="1"/>
          <p:nvPr/>
        </p:nvSpPr>
        <p:spPr>
          <a:xfrm>
            <a:off x="3552825" y="1474470"/>
            <a:ext cx="5289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Multiple keepsake boxes in a run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3491230" y="1894205"/>
            <a:ext cx="5412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Delimit to </a:t>
            </a:r>
            <a:r>
              <a:rPr lang="en-US" sz="2400">
                <a:sym typeface="+mn-ea"/>
              </a:rPr>
              <a:t>decode unambiguously</a:t>
            </a:r>
            <a:endParaRPr lang="en-US" sz="2400"/>
          </a:p>
        </p:txBody>
      </p:sp>
      <p:sp>
        <p:nvSpPr>
          <p:cNvPr id="2" name="Text Box 1"/>
          <p:cNvSpPr txBox="1"/>
          <p:nvPr/>
        </p:nvSpPr>
        <p:spPr>
          <a:xfrm>
            <a:off x="3491230" y="3600450"/>
            <a:ext cx="5412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Simple solution: special character after the last slot</a:t>
            </a:r>
            <a:endParaRPr lang="en-US" sz="2400" b="1"/>
          </a:p>
        </p:txBody>
      </p:sp>
      <p:pic>
        <p:nvPicPr>
          <p:cNvPr id="7" name="Picture 6" descr="special_character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47995" y="2504440"/>
            <a:ext cx="1096010" cy="1096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1519555" y="519239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621155" y="528828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609465" y="528764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6921500" y="519239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7008495" y="528828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535178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534924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535178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535051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534924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519112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32" name="Text Box 31"/>
          <p:cNvSpPr txBox="1"/>
          <p:nvPr/>
        </p:nvSpPr>
        <p:spPr>
          <a:xfrm>
            <a:off x="3552825" y="1474470"/>
            <a:ext cx="5289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Multiple keepsake boxes in a run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3491230" y="1894205"/>
            <a:ext cx="5412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Delimit to </a:t>
            </a:r>
            <a:r>
              <a:rPr lang="en-US" sz="2400">
                <a:sym typeface="+mn-ea"/>
              </a:rPr>
              <a:t>decode unambiguously</a:t>
            </a:r>
            <a:endParaRPr lang="en-US" sz="2400"/>
          </a:p>
        </p:txBody>
      </p:sp>
      <p:sp>
        <p:nvSpPr>
          <p:cNvPr id="2" name="Text Box 1"/>
          <p:cNvSpPr txBox="1"/>
          <p:nvPr/>
        </p:nvSpPr>
        <p:spPr>
          <a:xfrm>
            <a:off x="3491230" y="2374265"/>
            <a:ext cx="5412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ym typeface="+mn-ea"/>
              </a:rPr>
              <a:t>Simple solution: special character after the last slot</a:t>
            </a:r>
            <a:endParaRPr lang="en-US" sz="2400"/>
          </a:p>
        </p:txBody>
      </p:sp>
      <p:pic>
        <p:nvPicPr>
          <p:cNvPr id="12" name="Picture 11" descr="dollar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69585" y="3181350"/>
            <a:ext cx="1052830" cy="105283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3389630" y="4234180"/>
            <a:ext cx="5412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Expensive!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1519555" y="519239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621155" y="528828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609465" y="528764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6921500" y="519239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7008495" y="528828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535178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534924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535178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535051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534924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519112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3735070" y="3140710"/>
            <a:ext cx="4721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Self Delimiting Encoding: Minimize metadata overhead</a:t>
            </a:r>
            <a:endParaRPr lang="en-US" sz="2400" b="1"/>
          </a:p>
        </p:txBody>
      </p:sp>
      <p:pic>
        <p:nvPicPr>
          <p:cNvPr id="14" name="Picture 13" descr="goal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72405" y="1581785"/>
            <a:ext cx="1648460" cy="1648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13000" y="307975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/>
              <a:t>Problem 2: Robustness</a:t>
            </a:r>
            <a:endParaRPr lang="en-US" sz="4000" b="1"/>
          </a:p>
        </p:txBody>
      </p:sp>
      <p:sp>
        <p:nvSpPr>
          <p:cNvPr id="27" name="Text Box 26"/>
          <p:cNvSpPr txBox="1"/>
          <p:nvPr/>
        </p:nvSpPr>
        <p:spPr>
          <a:xfrm>
            <a:off x="4682490" y="188658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SuRF</a:t>
            </a:r>
            <a:endParaRPr lang="en-US" sz="3200" b="1"/>
          </a:p>
        </p:txBody>
      </p:sp>
      <p:grpSp>
        <p:nvGrpSpPr>
          <p:cNvPr id="11" name="Group 10"/>
          <p:cNvGrpSpPr/>
          <p:nvPr/>
        </p:nvGrpSpPr>
        <p:grpSpPr>
          <a:xfrm>
            <a:off x="4444365" y="2785110"/>
            <a:ext cx="3291205" cy="1449705"/>
            <a:chOff x="6999" y="4386"/>
            <a:chExt cx="5183" cy="228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146" y="4520"/>
              <a:ext cx="2385" cy="102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9502" y="4386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9697" y="4520"/>
              <a:ext cx="2436" cy="1072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9584" y="4565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99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510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988" y="5461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7194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A</a:t>
              </a:r>
              <a:endParaRPr lang="en-US" sz="2400" b="1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9051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B</a:t>
              </a:r>
              <a:endParaRPr lang="en-US" sz="2400" b="1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11216" y="4725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C</a:t>
              </a:r>
              <a:endParaRPr lang="en-US" sz="2400" b="1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9584" y="5579"/>
              <a:ext cx="8" cy="96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9510" y="6475"/>
              <a:ext cx="195" cy="1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9051" y="5690"/>
              <a:ext cx="6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D</a:t>
              </a:r>
              <a:endParaRPr lang="en-US" sz="24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5520" y="3399790"/>
            <a:ext cx="4558030" cy="548640"/>
            <a:chOff x="5552" y="5354"/>
            <a:chExt cx="7178" cy="8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486" y="5786"/>
              <a:ext cx="6244" cy="0"/>
            </a:xfrm>
            <a:prstGeom prst="line">
              <a:avLst/>
            </a:prstGeom>
            <a:ln w="28575" cmpd="sng">
              <a:solidFill>
                <a:srgbClr val="2020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ut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5552" y="5354"/>
              <a:ext cx="864" cy="8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1519555" y="519239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621155" y="528828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609465" y="528764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6921500" y="519239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7008495" y="528828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535178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534924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535178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535051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534924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519112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3735070" y="1362710"/>
            <a:ext cx="4721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Self Delimiting Encoding: Minimize metadata overhead</a:t>
            </a:r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3706495" y="2317750"/>
            <a:ext cx="4779010" cy="1695450"/>
            <a:chOff x="5837" y="5195"/>
            <a:chExt cx="7526" cy="2670"/>
          </a:xfrm>
        </p:grpSpPr>
        <p:sp>
          <p:nvSpPr>
            <p:cNvPr id="2" name="Text Box 1"/>
            <p:cNvSpPr txBox="1"/>
            <p:nvPr/>
          </p:nvSpPr>
          <p:spPr>
            <a:xfrm>
              <a:off x="5837" y="6559"/>
              <a:ext cx="752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ym typeface="+mn-ea"/>
                </a:rPr>
                <a:t>Store keepsake boxes in a run in increasing fingerprint order</a:t>
              </a:r>
              <a:endParaRPr lang="en-US" sz="2400" b="1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054" y="5195"/>
              <a:ext cx="1469" cy="1254"/>
              <a:chOff x="9374" y="5846"/>
              <a:chExt cx="814" cy="694"/>
            </a:xfrm>
          </p:grpSpPr>
          <p:pic>
            <p:nvPicPr>
              <p:cNvPr id="13" name="Picture 12" descr="fingerprint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9374" y="5890"/>
                <a:ext cx="607" cy="607"/>
              </a:xfrm>
              <a:prstGeom prst="rect">
                <a:avLst/>
              </a:prstGeom>
            </p:spPr>
          </p:pic>
          <p:cxnSp>
            <p:nvCxnSpPr>
              <p:cNvPr id="30" name="Curved Connector 29"/>
              <p:cNvCxnSpPr/>
              <p:nvPr/>
            </p:nvCxnSpPr>
            <p:spPr>
              <a:xfrm rot="16200000">
                <a:off x="9574" y="5926"/>
                <a:ext cx="694" cy="535"/>
              </a:xfrm>
              <a:prstGeom prst="curvedConnector3">
                <a:avLst>
                  <a:gd name="adj1" fmla="val 2089"/>
                </a:avLst>
              </a:prstGeom>
              <a:ln w="28575" cmpd="sng">
                <a:solidFill>
                  <a:schemeClr val="tx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1519555" y="5192395"/>
            <a:ext cx="4834890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621155" y="5288280"/>
            <a:ext cx="28327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609465" y="5287645"/>
            <a:ext cx="1626870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6921500" y="5192395"/>
            <a:ext cx="3602355" cy="478790"/>
          </a:xfrm>
          <a:prstGeom prst="rect">
            <a:avLst/>
          </a:prstGeom>
          <a:solidFill>
            <a:schemeClr val="bg2"/>
          </a:solidFill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7008495" y="5288280"/>
            <a:ext cx="3416935" cy="28829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Rectangles 59"/>
          <p:cNvSpPr/>
          <p:nvPr/>
        </p:nvSpPr>
        <p:spPr>
          <a:xfrm>
            <a:off x="7083425" y="5351780"/>
            <a:ext cx="2090420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2" name="Rectangles 101"/>
          <p:cNvSpPr/>
          <p:nvPr/>
        </p:nvSpPr>
        <p:spPr>
          <a:xfrm>
            <a:off x="9264650" y="5349240"/>
            <a:ext cx="107632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Rectangles 105"/>
          <p:cNvSpPr/>
          <p:nvPr/>
        </p:nvSpPr>
        <p:spPr>
          <a:xfrm>
            <a:off x="4700270" y="5351780"/>
            <a:ext cx="14395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Rectangles 106"/>
          <p:cNvSpPr/>
          <p:nvPr/>
        </p:nvSpPr>
        <p:spPr>
          <a:xfrm>
            <a:off x="1700530" y="5350510"/>
            <a:ext cx="537845" cy="1619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Rectangles 107"/>
          <p:cNvSpPr/>
          <p:nvPr/>
        </p:nvSpPr>
        <p:spPr>
          <a:xfrm>
            <a:off x="2345055" y="5349240"/>
            <a:ext cx="2028190" cy="1631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200" y="5191125"/>
            <a:ext cx="11477625" cy="478790"/>
            <a:chOff x="320" y="6650"/>
            <a:chExt cx="18075" cy="754"/>
          </a:xfrm>
        </p:grpSpPr>
        <p:sp>
          <p:nvSpPr>
            <p:cNvPr id="27" name="Rectangles 26"/>
            <p:cNvSpPr/>
            <p:nvPr/>
          </p:nvSpPr>
          <p:spPr>
            <a:xfrm>
              <a:off x="1379" y="6650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320" y="6664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3735070" y="1362710"/>
            <a:ext cx="4721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Self Delimiting Encoding: Minimize metadata overhead</a:t>
            </a:r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3706495" y="2317750"/>
            <a:ext cx="4779010" cy="1695450"/>
            <a:chOff x="5837" y="5195"/>
            <a:chExt cx="7526" cy="2670"/>
          </a:xfrm>
        </p:grpSpPr>
        <p:sp>
          <p:nvSpPr>
            <p:cNvPr id="2" name="Text Box 1"/>
            <p:cNvSpPr txBox="1"/>
            <p:nvPr/>
          </p:nvSpPr>
          <p:spPr>
            <a:xfrm>
              <a:off x="5837" y="6559"/>
              <a:ext cx="752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>
                  <a:sym typeface="+mn-ea"/>
                </a:rPr>
                <a:t>Store keepsake boxes in a run in increasing fingerprint order</a:t>
              </a:r>
              <a:endParaRPr lang="en-US" sz="2400" b="1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054" y="5195"/>
              <a:ext cx="1469" cy="1254"/>
              <a:chOff x="9374" y="5846"/>
              <a:chExt cx="814" cy="694"/>
            </a:xfrm>
          </p:grpSpPr>
          <p:pic>
            <p:nvPicPr>
              <p:cNvPr id="13" name="Picture 12" descr="fingerprint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9374" y="5890"/>
                <a:ext cx="607" cy="607"/>
              </a:xfrm>
              <a:prstGeom prst="rect">
                <a:avLst/>
              </a:prstGeom>
            </p:spPr>
          </p:pic>
          <p:cxnSp>
            <p:nvCxnSpPr>
              <p:cNvPr id="30" name="Curved Connector 29"/>
              <p:cNvCxnSpPr/>
              <p:nvPr/>
            </p:nvCxnSpPr>
            <p:spPr>
              <a:xfrm rot="16200000">
                <a:off x="9574" y="5926"/>
                <a:ext cx="694" cy="535"/>
              </a:xfrm>
              <a:prstGeom prst="curvedConnector3">
                <a:avLst>
                  <a:gd name="adj1" fmla="val 2089"/>
                </a:avLst>
              </a:prstGeom>
              <a:ln w="28575" cmpd="sng">
                <a:solidFill>
                  <a:schemeClr val="tx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 Box 13"/>
          <p:cNvSpPr txBox="1"/>
          <p:nvPr/>
        </p:nvSpPr>
        <p:spPr>
          <a:xfrm>
            <a:off x="3707765" y="4083050"/>
            <a:ext cx="4779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Allows space efficiency!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88290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Slot Structure</a:t>
            </a:r>
            <a:endParaRPr lang="en-US" sz="4000" b="1"/>
          </a:p>
        </p:txBody>
      </p:sp>
      <p:sp>
        <p:nvSpPr>
          <p:cNvPr id="7" name="Rectangles 6"/>
          <p:cNvSpPr/>
          <p:nvPr/>
        </p:nvSpPr>
        <p:spPr>
          <a:xfrm>
            <a:off x="5276850" y="3453130"/>
            <a:ext cx="163830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3200" y="3453765"/>
            <a:ext cx="11477625" cy="478790"/>
            <a:chOff x="320" y="9076"/>
            <a:chExt cx="18075" cy="754"/>
          </a:xfrm>
        </p:grpSpPr>
        <p:sp>
          <p:nvSpPr>
            <p:cNvPr id="3" name="Rectangles 2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5716905" y="4003675"/>
            <a:ext cx="758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Slot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88290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Slot Structure</a:t>
            </a:r>
            <a:endParaRPr lang="en-US" sz="4000" b="1"/>
          </a:p>
        </p:txBody>
      </p:sp>
      <p:sp>
        <p:nvSpPr>
          <p:cNvPr id="7" name="Rectangles 6"/>
          <p:cNvSpPr/>
          <p:nvPr/>
        </p:nvSpPr>
        <p:spPr>
          <a:xfrm>
            <a:off x="5276850" y="3453130"/>
            <a:ext cx="1638300" cy="47879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3200" y="3453765"/>
            <a:ext cx="11477625" cy="478790"/>
            <a:chOff x="320" y="9076"/>
            <a:chExt cx="18075" cy="754"/>
          </a:xfrm>
        </p:grpSpPr>
        <p:sp>
          <p:nvSpPr>
            <p:cNvPr id="3" name="Rectangles 2"/>
            <p:cNvSpPr/>
            <p:nvPr/>
          </p:nvSpPr>
          <p:spPr>
            <a:xfrm>
              <a:off x="1379" y="9076"/>
              <a:ext cx="17016" cy="754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320" y="9090"/>
              <a:ext cx="95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/>
                <a:t>QF</a:t>
              </a:r>
              <a:endParaRPr lang="en-US" sz="2400" b="1"/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5716905" y="4003675"/>
            <a:ext cx="758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Slot</a:t>
            </a:r>
            <a:endParaRPr lang="en-US" sz="2400" b="1"/>
          </a:p>
        </p:txBody>
      </p:sp>
      <p:cxnSp>
        <p:nvCxnSpPr>
          <p:cNvPr id="40" name="Straight Connector 39"/>
          <p:cNvCxnSpPr/>
          <p:nvPr/>
        </p:nvCxnSpPr>
        <p:spPr>
          <a:xfrm>
            <a:off x="6306820" y="3462655"/>
            <a:ext cx="0" cy="47879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ingerprin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12130" y="3509010"/>
            <a:ext cx="385445" cy="385445"/>
          </a:xfrm>
          <a:prstGeom prst="rect">
            <a:avLst/>
          </a:prstGeom>
        </p:spPr>
      </p:pic>
      <p:pic>
        <p:nvPicPr>
          <p:cNvPr id="11" name="Picture 10" descr="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40" y="3617595"/>
            <a:ext cx="340995" cy="186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413000" y="288290"/>
            <a:ext cx="736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Encoding Keepsake Boxes</a:t>
            </a:r>
            <a:endParaRPr lang="en-US" sz="4000" b="1"/>
          </a:p>
        </p:txBody>
      </p:sp>
      <p:grpSp>
        <p:nvGrpSpPr>
          <p:cNvPr id="12" name="Group 1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 Box 4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13" name="Text Box 12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Size=1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608330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0" name="Picture 29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710" y="3084830"/>
            <a:ext cx="167640" cy="23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Size=1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608330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0" name="Picture 29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710" y="3084830"/>
            <a:ext cx="167640" cy="2349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56175" y="5415280"/>
            <a:ext cx="2292350" cy="479425"/>
            <a:chOff x="7805" y="8528"/>
            <a:chExt cx="3610" cy="755"/>
          </a:xfrm>
        </p:grpSpPr>
        <p:sp>
          <p:nvSpPr>
            <p:cNvPr id="4" name="Rectangles 3"/>
            <p:cNvSpPr/>
            <p:nvPr/>
          </p:nvSpPr>
          <p:spPr>
            <a:xfrm>
              <a:off x="7805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0045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ingerprin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9260" y="5461635"/>
            <a:ext cx="38544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Size=1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608330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0" name="Picture 29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710" y="3084830"/>
            <a:ext cx="167640" cy="2349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147435" y="3431540"/>
            <a:ext cx="607060" cy="188722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956175" y="5415280"/>
            <a:ext cx="2292350" cy="479425"/>
            <a:chOff x="7805" y="8528"/>
            <a:chExt cx="3610" cy="755"/>
          </a:xfrm>
        </p:grpSpPr>
        <p:sp>
          <p:nvSpPr>
            <p:cNvPr id="4" name="Rectangles 3"/>
            <p:cNvSpPr/>
            <p:nvPr/>
          </p:nvSpPr>
          <p:spPr>
            <a:xfrm>
              <a:off x="7805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0045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ingerprin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9260" y="5461635"/>
            <a:ext cx="385445" cy="385445"/>
          </a:xfrm>
          <a:prstGeom prst="rect">
            <a:avLst/>
          </a:prstGeom>
        </p:spPr>
      </p:pic>
      <p:pic>
        <p:nvPicPr>
          <p:cNvPr id="12" name="Picture 11" descr="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25" y="5561965"/>
            <a:ext cx="340995" cy="186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Size=1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608330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0" name="Picture 29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710" y="3084830"/>
            <a:ext cx="167640" cy="2349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147435" y="3431540"/>
            <a:ext cx="607060" cy="188722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956175" y="5415280"/>
            <a:ext cx="2292350" cy="479425"/>
            <a:chOff x="7805" y="8528"/>
            <a:chExt cx="3610" cy="755"/>
          </a:xfrm>
        </p:grpSpPr>
        <p:sp>
          <p:nvSpPr>
            <p:cNvPr id="7" name="Rectangles 6"/>
            <p:cNvSpPr/>
            <p:nvPr/>
          </p:nvSpPr>
          <p:spPr>
            <a:xfrm>
              <a:off x="7805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045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Box 4"/>
          <p:cNvSpPr txBox="1"/>
          <p:nvPr/>
        </p:nvSpPr>
        <p:spPr>
          <a:xfrm>
            <a:off x="2616200" y="5394325"/>
            <a:ext cx="1645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Example</a:t>
            </a:r>
            <a:endParaRPr lang="en-US" sz="2800" b="1"/>
          </a:p>
        </p:txBody>
      </p:sp>
      <p:sp>
        <p:nvSpPr>
          <p:cNvPr id="2" name="Text Box 1"/>
          <p:cNvSpPr txBox="1"/>
          <p:nvPr/>
        </p:nvSpPr>
        <p:spPr>
          <a:xfrm>
            <a:off x="5078730" y="5384165"/>
            <a:ext cx="1150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10110</a:t>
            </a:r>
            <a:endParaRPr lang="en-US" sz="2800" b="1"/>
          </a:p>
        </p:txBody>
      </p:sp>
      <p:sp>
        <p:nvSpPr>
          <p:cNvPr id="3" name="Text Box 2"/>
          <p:cNvSpPr txBox="1"/>
          <p:nvPr/>
        </p:nvSpPr>
        <p:spPr>
          <a:xfrm>
            <a:off x="6417310" y="5384165"/>
            <a:ext cx="7753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100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2145" y="288290"/>
            <a:ext cx="1088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ym typeface="+mn-ea"/>
              </a:rPr>
              <a:t>Size=1</a:t>
            </a:r>
            <a:endParaRPr lang="en-US" sz="4000" b="1"/>
          </a:p>
        </p:txBody>
      </p:sp>
      <p:grpSp>
        <p:nvGrpSpPr>
          <p:cNvPr id="22" name="Group 21"/>
          <p:cNvGrpSpPr/>
          <p:nvPr/>
        </p:nvGrpSpPr>
        <p:grpSpPr>
          <a:xfrm>
            <a:off x="4122420" y="2603500"/>
            <a:ext cx="4051300" cy="481330"/>
            <a:chOff x="6492" y="3425"/>
            <a:chExt cx="6380" cy="75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488" y="3909"/>
              <a:ext cx="4378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25" y="3636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30" y="3635"/>
              <a:ext cx="0" cy="547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5"/>
            <p:cNvSpPr txBox="1"/>
            <p:nvPr/>
          </p:nvSpPr>
          <p:spPr>
            <a:xfrm>
              <a:off x="6492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1674" y="3425"/>
              <a:ext cx="11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400" b="1"/>
                <a:t>...</a:t>
              </a:r>
              <a:endParaRPr lang="en-US" sz="2400" b="1"/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4415790" y="2179955"/>
            <a:ext cx="345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Partition in Universe</a:t>
            </a:r>
            <a:endParaRPr lang="en-US" sz="2400" b="1"/>
          </a:p>
        </p:txBody>
      </p:sp>
      <p:sp>
        <p:nvSpPr>
          <p:cNvPr id="29" name="Oval 28"/>
          <p:cNvSpPr/>
          <p:nvPr/>
        </p:nvSpPr>
        <p:spPr>
          <a:xfrm>
            <a:off x="6083300" y="2849245"/>
            <a:ext cx="123825" cy="123825"/>
          </a:xfrm>
          <a:prstGeom prst="ellips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0" name="Picture 29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710" y="3084830"/>
            <a:ext cx="167640" cy="2349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147435" y="3431540"/>
            <a:ext cx="607060" cy="1887220"/>
          </a:xfrm>
          <a:prstGeom prst="straightConnector1">
            <a:avLst/>
          </a:prstGeom>
          <a:ln w="28575" cmpd="sng">
            <a:solidFill>
              <a:srgbClr val="20202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956175" y="5415280"/>
            <a:ext cx="2292350" cy="479425"/>
            <a:chOff x="7805" y="8528"/>
            <a:chExt cx="3610" cy="755"/>
          </a:xfrm>
        </p:grpSpPr>
        <p:sp>
          <p:nvSpPr>
            <p:cNvPr id="7" name="Rectangles 6"/>
            <p:cNvSpPr/>
            <p:nvPr/>
          </p:nvSpPr>
          <p:spPr>
            <a:xfrm>
              <a:off x="7805" y="8528"/>
              <a:ext cx="3610" cy="754"/>
            </a:xfrm>
            <a:prstGeom prst="rect">
              <a:avLst/>
            </a:prstGeom>
            <a:solidFill>
              <a:schemeClr val="bg1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045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Box 4"/>
          <p:cNvSpPr txBox="1"/>
          <p:nvPr/>
        </p:nvSpPr>
        <p:spPr>
          <a:xfrm>
            <a:off x="2616200" y="5394325"/>
            <a:ext cx="1645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Example</a:t>
            </a:r>
            <a:endParaRPr lang="en-US" sz="2800" b="1"/>
          </a:p>
        </p:txBody>
      </p:sp>
      <p:sp>
        <p:nvSpPr>
          <p:cNvPr id="2" name="Text Box 1"/>
          <p:cNvSpPr txBox="1"/>
          <p:nvPr/>
        </p:nvSpPr>
        <p:spPr>
          <a:xfrm>
            <a:off x="5078730" y="5384165"/>
            <a:ext cx="1150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10110</a:t>
            </a:r>
            <a:endParaRPr lang="en-US" sz="2800" b="1"/>
          </a:p>
        </p:txBody>
      </p:sp>
      <p:sp>
        <p:nvSpPr>
          <p:cNvPr id="3" name="Text Box 2"/>
          <p:cNvSpPr txBox="1"/>
          <p:nvPr/>
        </p:nvSpPr>
        <p:spPr>
          <a:xfrm>
            <a:off x="6417310" y="5384165"/>
            <a:ext cx="7753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100</a:t>
            </a:r>
            <a:endParaRPr lang="en-US" sz="2800"/>
          </a:p>
        </p:txBody>
      </p:sp>
      <p:grpSp>
        <p:nvGrpSpPr>
          <p:cNvPr id="18" name="Group 17"/>
          <p:cNvGrpSpPr/>
          <p:nvPr/>
        </p:nvGrpSpPr>
        <p:grpSpPr>
          <a:xfrm>
            <a:off x="7258050" y="5415280"/>
            <a:ext cx="2292350" cy="479425"/>
            <a:chOff x="11430" y="8528"/>
            <a:chExt cx="3610" cy="755"/>
          </a:xfrm>
        </p:grpSpPr>
        <p:sp>
          <p:nvSpPr>
            <p:cNvPr id="9" name="Rectangles 8"/>
            <p:cNvSpPr/>
            <p:nvPr/>
          </p:nvSpPr>
          <p:spPr>
            <a:xfrm>
              <a:off x="11430" y="8528"/>
              <a:ext cx="3610" cy="754"/>
            </a:xfrm>
            <a:prstGeom prst="rect">
              <a:avLst/>
            </a:prstGeom>
            <a:solidFill>
              <a:schemeClr val="bg2"/>
            </a:solidFill>
            <a:ln w="508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3670" y="8529"/>
              <a:ext cx="0" cy="75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0"/>
          <p:cNvSpPr txBox="1"/>
          <p:nvPr/>
        </p:nvSpPr>
        <p:spPr>
          <a:xfrm>
            <a:off x="7421245" y="5384165"/>
            <a:ext cx="1091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/>
              <a:t>11111</a:t>
            </a:r>
            <a:endParaRPr lang="en-US" sz="2800" b="1"/>
          </a:p>
        </p:txBody>
      </p:sp>
      <p:sp>
        <p:nvSpPr>
          <p:cNvPr id="12" name="Text Box 11"/>
          <p:cNvSpPr txBox="1"/>
          <p:nvPr/>
        </p:nvSpPr>
        <p:spPr>
          <a:xfrm>
            <a:off x="8872855" y="5384165"/>
            <a:ext cx="480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/>
              <a:t>...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Wor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24113</Words>
  <Application>WPS Presentation</Application>
  <PresentationFormat>宽屏</PresentationFormat>
  <Paragraphs>6718</Paragraphs>
  <Slides>329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329</vt:i4>
      </vt:variant>
    </vt:vector>
  </HeadingPairs>
  <TitlesOfParts>
    <vt:vector size="340" baseType="lpstr">
      <vt:lpstr>Arial</vt:lpstr>
      <vt:lpstr>SimSun</vt:lpstr>
      <vt:lpstr>Wingdings</vt:lpstr>
      <vt:lpstr>Liberation Sans</vt:lpstr>
      <vt:lpstr>Arial Black</vt:lpstr>
      <vt:lpstr>Microsoft YaHei</vt:lpstr>
      <vt:lpstr>Droid Sans Fallback</vt:lpstr>
      <vt:lpstr>Arial Unicode MS</vt:lpstr>
      <vt:lpstr>SimSun</vt:lpstr>
      <vt:lpstr>OpenSymbol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navid</cp:lastModifiedBy>
  <cp:revision>310</cp:revision>
  <dcterms:created xsi:type="dcterms:W3CDTF">2025-04-02T15:39:08Z</dcterms:created>
  <dcterms:modified xsi:type="dcterms:W3CDTF">2025-04-02T15:39:08Z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1033-11.1.0.11723</vt:lpwstr>
  </property>
  <property fmtid="{D5CDD505-2E9C-101B-9397-08002B2CF9AE}" pid="3" name="ICV">
    <vt:lpwstr/>
  </property>
</Properties>
</file>